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3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6858000" cx="9906000"/>
  <p:notesSz cx="9601200" cy="7315200"/>
  <p:embeddedFontLst>
    <p:embeddedFont>
      <p:font typeface="Arial Narrow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hQ9yg+LNiFg7pQ9APJ7zcMBKWa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ArialNarrow-regular.fntdata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ArialNarrow-italic.fntdata"/><Relationship Id="rId12" Type="http://schemas.openxmlformats.org/officeDocument/2006/relationships/slide" Target="slides/slide4.xml"/><Relationship Id="rId34" Type="http://schemas.openxmlformats.org/officeDocument/2006/relationships/font" Target="fonts/ArialNarrow-bold.fntdata"/><Relationship Id="rId15" Type="http://schemas.openxmlformats.org/officeDocument/2006/relationships/slide" Target="slides/slide7.xml"/><Relationship Id="rId37" Type="http://customschemas.google.com/relationships/presentationmetadata" Target="metadata"/><Relationship Id="rId14" Type="http://schemas.openxmlformats.org/officeDocument/2006/relationships/slide" Target="slides/slide6.xml"/><Relationship Id="rId36" Type="http://schemas.openxmlformats.org/officeDocument/2006/relationships/font" Target="fonts/ArialNarrow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20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16052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438458" y="0"/>
            <a:ext cx="4160520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Welcome. I will present Grabcut – an Interactive tool for foreground extraction.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Google Shape;574;p10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Iterations are not shown to the user; Converges: proof in the paper.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1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0" name="Google Shape;620;p12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Moderately straightforward examples- after the user input automnatically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3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13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You might wonder when does it fail. 4 cases. Low contrats – an edge not good visible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4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4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p14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Labeled data base  70 images .  availoable online. Different scenarios – simple and ifficult shapes and colour.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5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p15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Databsed used to compare to BJ. Re-implented their method. Simpler same error rate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6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6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0" name="Google Shape;730;p16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Finally – number of tools: certain scenarios.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the user want to do for segmentation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Cut – user input reduced and quality increases.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7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7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8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8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9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9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2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State the problem. Image object to extract and simple tool which gives high quality results with an alpha matte and even works for the case of camoflage.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0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0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1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2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2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3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3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4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4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4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5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6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7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7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Optimization engine we use Graph Cuts. By know everybody should know what graph cut is. IN case you missed it here is a very brief introduction.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image. 3D view. First task to construct a graph.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pixels on a certain scanline. Just a few of them.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 introduce artificial nodes. fgd and background.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Edges – contrast. Boundary is quite likely between black and white.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Min Cut - Minimum edge strength.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8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extended there work in the following way. IGC – Technique like EM – switch between 2 optimization problems.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GC does not consider all other parameters. Init by user.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:notes"/>
          <p:cNvSpPr txBox="1"/>
          <p:nvPr>
            <p:ph idx="12" type="sldNum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:notes"/>
          <p:cNvSpPr/>
          <p:nvPr>
            <p:ph idx="2" type="sldImg"/>
          </p:nvPr>
        </p:nvSpPr>
        <p:spPr>
          <a:xfrm>
            <a:off x="3017838" y="914400"/>
            <a:ext cx="3565525" cy="24685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p9:notes"/>
          <p:cNvSpPr txBox="1"/>
          <p:nvPr>
            <p:ph idx="1" type="body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extended there work in the following way. IGC – Technique like EM – switch between 2 optimization problems.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GC does not consider all other parameters. Init by user.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vmlDrawing" Target="../drawings/vmlDrawing2.vml"/><Relationship Id="rId3" Type="http://schemas.openxmlformats.org/officeDocument/2006/relationships/image" Target="../media/image12.png"/><Relationship Id="rId4" Type="http://schemas.openxmlformats.org/officeDocument/2006/relationships/image" Target="../media/image2.jpg"/><Relationship Id="rId10" Type="http://schemas.openxmlformats.org/officeDocument/2006/relationships/image" Target="../media/image39.png"/><Relationship Id="rId9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6" Type="http://schemas.openxmlformats.org/officeDocument/2006/relationships/image" Target="../media/image17.jpg"/><Relationship Id="rId7" Type="http://schemas.openxmlformats.org/officeDocument/2006/relationships/image" Target="../media/image7.png"/><Relationship Id="rId8" Type="http://schemas.openxmlformats.org/officeDocument/2006/relationships/oleObject" Target="../embeddings/oleObject3.bin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 rot="5400000">
            <a:off x="2552700" y="-457200"/>
            <a:ext cx="48006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/>
          <p:nvPr>
            <p:ph type="title"/>
          </p:nvPr>
        </p:nvSpPr>
        <p:spPr>
          <a:xfrm rot="5400000">
            <a:off x="5233194" y="2223294"/>
            <a:ext cx="6126162" cy="22288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" type="body"/>
          </p:nvPr>
        </p:nvSpPr>
        <p:spPr>
          <a:xfrm rot="5400000">
            <a:off x="692944" y="76994"/>
            <a:ext cx="6126162" cy="65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5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Logo2 opt" id="60" name="Google Shape;6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6"/>
          <p:cNvSpPr txBox="1"/>
          <p:nvPr>
            <p:ph type="ctrTitle"/>
          </p:nvPr>
        </p:nvSpPr>
        <p:spPr>
          <a:xfrm>
            <a:off x="165100" y="5334000"/>
            <a:ext cx="94932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6"/>
          <p:cNvSpPr txBox="1"/>
          <p:nvPr>
            <p:ph idx="1" type="subTitle"/>
          </p:nvPr>
        </p:nvSpPr>
        <p:spPr>
          <a:xfrm>
            <a:off x="742950" y="6096000"/>
            <a:ext cx="891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7"/>
          <p:cNvSpPr txBox="1"/>
          <p:nvPr>
            <p:ph type="title"/>
          </p:nvPr>
        </p:nvSpPr>
        <p:spPr>
          <a:xfrm>
            <a:off x="675879" y="1709739"/>
            <a:ext cx="8543925" cy="2852737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7"/>
          <p:cNvSpPr txBox="1"/>
          <p:nvPr>
            <p:ph idx="1" type="body"/>
          </p:nvPr>
        </p:nvSpPr>
        <p:spPr>
          <a:xfrm>
            <a:off x="675879" y="4589464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8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8"/>
          <p:cNvSpPr txBox="1"/>
          <p:nvPr>
            <p:ph idx="1" type="body"/>
          </p:nvPr>
        </p:nvSpPr>
        <p:spPr>
          <a:xfrm>
            <a:off x="49530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58"/>
          <p:cNvSpPr txBox="1"/>
          <p:nvPr>
            <p:ph idx="2" type="body"/>
          </p:nvPr>
        </p:nvSpPr>
        <p:spPr>
          <a:xfrm>
            <a:off x="503555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9"/>
          <p:cNvSpPr txBox="1"/>
          <p:nvPr>
            <p:ph type="title"/>
          </p:nvPr>
        </p:nvSpPr>
        <p:spPr>
          <a:xfrm>
            <a:off x="682758" y="365126"/>
            <a:ext cx="8543925" cy="132556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9"/>
          <p:cNvSpPr txBox="1"/>
          <p:nvPr>
            <p:ph idx="1" type="body"/>
          </p:nvPr>
        </p:nvSpPr>
        <p:spPr>
          <a:xfrm>
            <a:off x="682758" y="1681163"/>
            <a:ext cx="41911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59"/>
          <p:cNvSpPr txBox="1"/>
          <p:nvPr>
            <p:ph idx="2" type="body"/>
          </p:nvPr>
        </p:nvSpPr>
        <p:spPr>
          <a:xfrm>
            <a:off x="682758" y="2505075"/>
            <a:ext cx="41911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3" type="body"/>
          </p:nvPr>
        </p:nvSpPr>
        <p:spPr>
          <a:xfrm>
            <a:off x="5014913" y="1681163"/>
            <a:ext cx="421177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5" name="Google Shape;75;p59"/>
          <p:cNvSpPr txBox="1"/>
          <p:nvPr>
            <p:ph idx="4" type="body"/>
          </p:nvPr>
        </p:nvSpPr>
        <p:spPr>
          <a:xfrm>
            <a:off x="5014913" y="2505075"/>
            <a:ext cx="421177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0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Logo2 opt" id="17" name="Google Shape;1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5"/>
          <p:cNvSpPr txBox="1"/>
          <p:nvPr>
            <p:ph type="ctrTitle"/>
          </p:nvPr>
        </p:nvSpPr>
        <p:spPr>
          <a:xfrm>
            <a:off x="165100" y="5334000"/>
            <a:ext cx="94932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" type="subTitle"/>
          </p:nvPr>
        </p:nvSpPr>
        <p:spPr>
          <a:xfrm>
            <a:off x="742950" y="6096000"/>
            <a:ext cx="891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2"/>
          <p:cNvSpPr txBox="1"/>
          <p:nvPr>
            <p:ph type="title"/>
          </p:nvPr>
        </p:nvSpPr>
        <p:spPr>
          <a:xfrm>
            <a:off x="682758" y="457200"/>
            <a:ext cx="3195373" cy="1600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" type="body"/>
          </p:nvPr>
        </p:nvSpPr>
        <p:spPr>
          <a:xfrm>
            <a:off x="4211770" y="987426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2" name="Google Shape;82;p62"/>
          <p:cNvSpPr txBox="1"/>
          <p:nvPr>
            <p:ph idx="2" type="body"/>
          </p:nvPr>
        </p:nvSpPr>
        <p:spPr>
          <a:xfrm>
            <a:off x="682758" y="2057400"/>
            <a:ext cx="319537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3"/>
          <p:cNvSpPr txBox="1"/>
          <p:nvPr>
            <p:ph type="title"/>
          </p:nvPr>
        </p:nvSpPr>
        <p:spPr>
          <a:xfrm>
            <a:off x="682758" y="457200"/>
            <a:ext cx="3195373" cy="16002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3"/>
          <p:cNvSpPr/>
          <p:nvPr>
            <p:ph idx="2" type="pic"/>
          </p:nvPr>
        </p:nvSpPr>
        <p:spPr>
          <a:xfrm>
            <a:off x="4211770" y="987426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63"/>
          <p:cNvSpPr txBox="1"/>
          <p:nvPr>
            <p:ph idx="1" type="body"/>
          </p:nvPr>
        </p:nvSpPr>
        <p:spPr>
          <a:xfrm>
            <a:off x="682758" y="2057400"/>
            <a:ext cx="319537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4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4"/>
          <p:cNvSpPr txBox="1"/>
          <p:nvPr>
            <p:ph idx="1" type="body"/>
          </p:nvPr>
        </p:nvSpPr>
        <p:spPr>
          <a:xfrm rot="5400000">
            <a:off x="2552700" y="-457200"/>
            <a:ext cx="48006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5"/>
          <p:cNvSpPr txBox="1"/>
          <p:nvPr>
            <p:ph type="title"/>
          </p:nvPr>
        </p:nvSpPr>
        <p:spPr>
          <a:xfrm rot="5400000">
            <a:off x="5233194" y="2223294"/>
            <a:ext cx="6126162" cy="22288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5"/>
          <p:cNvSpPr txBox="1"/>
          <p:nvPr>
            <p:ph idx="1" type="body"/>
          </p:nvPr>
        </p:nvSpPr>
        <p:spPr>
          <a:xfrm rot="5400000">
            <a:off x="692944" y="76994"/>
            <a:ext cx="6126162" cy="65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 rot="10800000">
            <a:off x="75349" y="865724"/>
            <a:ext cx="9769062" cy="372280"/>
          </a:xfrm>
          <a:custGeom>
            <a:rect b="b" l="l" r="r" t="t"/>
            <a:pathLst>
              <a:path extrusionOk="0" h="349" w="5626">
                <a:moveTo>
                  <a:pt x="5626" y="349"/>
                </a:moveTo>
                <a:lnTo>
                  <a:pt x="0" y="349"/>
                </a:lnTo>
                <a:lnTo>
                  <a:pt x="0" y="187"/>
                </a:lnTo>
                <a:lnTo>
                  <a:pt x="0" y="114"/>
                </a:lnTo>
                <a:cubicBezTo>
                  <a:pt x="680" y="103"/>
                  <a:pt x="3358" y="137"/>
                  <a:pt x="4082" y="118"/>
                </a:cubicBezTo>
                <a:lnTo>
                  <a:pt x="4345" y="0"/>
                </a:lnTo>
                <a:lnTo>
                  <a:pt x="5623" y="6"/>
                </a:lnTo>
                <a:lnTo>
                  <a:pt x="5626" y="349"/>
                </a:lnTo>
                <a:close/>
              </a:path>
            </a:pathLst>
          </a:custGeom>
          <a:solidFill>
            <a:srgbClr val="094A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06" y="6609810"/>
            <a:ext cx="9675548" cy="1481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31"/>
          <p:cNvGrpSpPr/>
          <p:nvPr/>
        </p:nvGrpSpPr>
        <p:grpSpPr>
          <a:xfrm>
            <a:off x="122106" y="5954715"/>
            <a:ext cx="9680707" cy="631825"/>
            <a:chOff x="71" y="3751"/>
            <a:chExt cx="5629" cy="398"/>
          </a:xfrm>
        </p:grpSpPr>
        <p:sp>
          <p:nvSpPr>
            <p:cNvPr id="118" name="Google Shape;118;p31"/>
            <p:cNvSpPr/>
            <p:nvPr/>
          </p:nvSpPr>
          <p:spPr>
            <a:xfrm>
              <a:off x="71" y="3751"/>
              <a:ext cx="5626" cy="349"/>
            </a:xfrm>
            <a:custGeom>
              <a:rect b="b" l="l" r="r" t="t"/>
              <a:pathLst>
                <a:path extrusionOk="0" h="349" w="5626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1"/>
            <p:cNvSpPr/>
            <p:nvPr/>
          </p:nvSpPr>
          <p:spPr>
            <a:xfrm>
              <a:off x="71" y="3938"/>
              <a:ext cx="5626" cy="211"/>
            </a:xfrm>
            <a:custGeom>
              <a:rect b="b" l="l" r="r" t="t"/>
              <a:pathLst>
                <a:path extrusionOk="0" h="349" w="5626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rgbClr val="0950B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/>
            <p:nvPr/>
          </p:nvSpPr>
          <p:spPr>
            <a:xfrm>
              <a:off x="4209" y="3833"/>
              <a:ext cx="1491" cy="88"/>
            </a:xfrm>
            <a:custGeom>
              <a:rect b="b" l="l" r="r" t="t"/>
              <a:pathLst>
                <a:path extrusionOk="0" h="88" w="1491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4457701" y="6196015"/>
            <a:ext cx="5212689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None/>
              <a:defRPr i="1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0" type="dt"/>
          </p:nvPr>
        </p:nvSpPr>
        <p:spPr>
          <a:xfrm>
            <a:off x="251090" y="6445250"/>
            <a:ext cx="2388791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1" type="ftr"/>
          </p:nvPr>
        </p:nvSpPr>
        <p:spPr>
          <a:xfrm>
            <a:off x="2789502" y="6445250"/>
            <a:ext cx="3240088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type="ctrTitle"/>
          </p:nvPr>
        </p:nvSpPr>
        <p:spPr>
          <a:xfrm>
            <a:off x="3054350" y="2819402"/>
            <a:ext cx="652145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2" id="125" name="Google Shape;125;p31"/>
          <p:cNvSpPr/>
          <p:nvPr/>
        </p:nvSpPr>
        <p:spPr>
          <a:xfrm>
            <a:off x="264738" y="4784598"/>
            <a:ext cx="806583" cy="7429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" id="126" name="Google Shape;12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6" y="3282818"/>
            <a:ext cx="1460104" cy="15319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3" id="127" name="Google Shape;127;p31"/>
          <p:cNvSpPr/>
          <p:nvPr/>
        </p:nvSpPr>
        <p:spPr>
          <a:xfrm>
            <a:off x="1115049" y="5603129"/>
            <a:ext cx="804863" cy="74453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73179" y="19358"/>
            <a:ext cx="9769062" cy="76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31"/>
          <p:cNvGraphicFramePr/>
          <p:nvPr/>
        </p:nvGraphicFramePr>
        <p:xfrm>
          <a:off x="75349" y="105176"/>
          <a:ext cx="9769062" cy="981432"/>
        </p:xfrm>
        <a:graphic>
          <a:graphicData uri="http://schemas.openxmlformats.org/presentationml/2006/ole">
            <mc:AlternateContent>
              <mc:Choice Requires="v">
                <p:oleObj r:id="rId8" imgH="981432" imgW="9769062" progId="" spid="_x0000_s1">
                  <p:embed/>
                </p:oleObj>
              </mc:Choice>
              <mc:Fallback>
                <p:oleObj r:id="rId9" imgH="981432" imgW="9769062" progId="">
                  <p:embed/>
                  <p:pic>
                    <p:nvPicPr>
                      <p:cNvPr id="129" name="Google Shape;129;p31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5349" y="105176"/>
                        <a:ext cx="9769062" cy="9814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Google Shape;130;p31"/>
          <p:cNvSpPr txBox="1"/>
          <p:nvPr/>
        </p:nvSpPr>
        <p:spPr>
          <a:xfrm>
            <a:off x="1582210" y="175511"/>
            <a:ext cx="617829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TRƯỜNG</a:t>
            </a:r>
            <a:r>
              <a:rPr b="1"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ĐẠI HỌC CÔNG NGHỆ THÔNG TIN</a:t>
            </a:r>
            <a:endParaRPr/>
          </a:p>
        </p:txBody>
      </p:sp>
      <p:sp>
        <p:nvSpPr>
          <p:cNvPr id="131" name="Google Shape;131;p31"/>
          <p:cNvSpPr/>
          <p:nvPr/>
        </p:nvSpPr>
        <p:spPr>
          <a:xfrm>
            <a:off x="257090" y="5579622"/>
            <a:ext cx="804863" cy="74295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2639881" y="569940"/>
            <a:ext cx="369729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KHOA KHOA HỌC</a:t>
            </a:r>
            <a:r>
              <a:rPr b="1" lang="en-GB" sz="20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MÁY TÍNH</a:t>
            </a:r>
            <a:endParaRPr b="1" sz="20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title"/>
          </p:nvPr>
        </p:nvSpPr>
        <p:spPr>
          <a:xfrm>
            <a:off x="782506" y="4406902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36" name="Google Shape;136;p32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3"/>
          <p:cNvSpPr txBox="1"/>
          <p:nvPr>
            <p:ph idx="1" type="body"/>
          </p:nvPr>
        </p:nvSpPr>
        <p:spPr>
          <a:xfrm>
            <a:off x="49530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42" name="Google Shape;142;p33"/>
          <p:cNvSpPr txBox="1"/>
          <p:nvPr>
            <p:ph idx="2" type="body"/>
          </p:nvPr>
        </p:nvSpPr>
        <p:spPr>
          <a:xfrm>
            <a:off x="503555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143" name="Google Shape;143;p33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3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49" name="Google Shape;149;p34"/>
          <p:cNvSpPr txBox="1"/>
          <p:nvPr>
            <p:ph idx="2" type="body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50" name="Google Shape;150;p34"/>
          <p:cNvSpPr txBox="1"/>
          <p:nvPr>
            <p:ph idx="3" type="body"/>
          </p:nvPr>
        </p:nvSpPr>
        <p:spPr>
          <a:xfrm>
            <a:off x="5032112" y="1535113"/>
            <a:ext cx="4378589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51" name="Google Shape;151;p34"/>
          <p:cNvSpPr txBox="1"/>
          <p:nvPr>
            <p:ph idx="4" type="body"/>
          </p:nvPr>
        </p:nvSpPr>
        <p:spPr>
          <a:xfrm>
            <a:off x="5032112" y="2174875"/>
            <a:ext cx="4378589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52" name="Google Shape;152;p34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" type="body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type="title"/>
          </p:nvPr>
        </p:nvSpPr>
        <p:spPr>
          <a:xfrm>
            <a:off x="495301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7"/>
          <p:cNvSpPr txBox="1"/>
          <p:nvPr>
            <p:ph idx="1" type="body"/>
          </p:nvPr>
        </p:nvSpPr>
        <p:spPr>
          <a:xfrm>
            <a:off x="3872971" y="273052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67" name="Google Shape;167;p37"/>
          <p:cNvSpPr txBox="1"/>
          <p:nvPr>
            <p:ph idx="2" type="body"/>
          </p:nvPr>
        </p:nvSpPr>
        <p:spPr>
          <a:xfrm>
            <a:off x="495301" y="1435102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68" name="Google Shape;168;p37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8"/>
          <p:cNvSpPr/>
          <p:nvPr>
            <p:ph idx="2" type="pic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75" name="Google Shape;175;p38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8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 rot="5400000">
            <a:off x="2586038" y="-652460"/>
            <a:ext cx="4733925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9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title"/>
          </p:nvPr>
        </p:nvSpPr>
        <p:spPr>
          <a:xfrm rot="5400000">
            <a:off x="5329238" y="2090740"/>
            <a:ext cx="5934075" cy="2228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1" type="body"/>
          </p:nvPr>
        </p:nvSpPr>
        <p:spPr>
          <a:xfrm rot="5400000">
            <a:off x="788988" y="-55560"/>
            <a:ext cx="5934075" cy="652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0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1"/>
          <p:cNvSpPr txBox="1"/>
          <p:nvPr>
            <p:ph idx="1" type="body"/>
          </p:nvPr>
        </p:nvSpPr>
        <p:spPr>
          <a:xfrm>
            <a:off x="49530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3" name="Google Shape;193;p41"/>
          <p:cNvSpPr txBox="1"/>
          <p:nvPr>
            <p:ph idx="2" type="body"/>
          </p:nvPr>
        </p:nvSpPr>
        <p:spPr>
          <a:xfrm>
            <a:off x="5035550" y="1438277"/>
            <a:ext cx="437515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4" name="Google Shape;194;p41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1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1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2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2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2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 type="chart">
  <p:cSld name="CHAR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3"/>
          <p:cNvSpPr/>
          <p:nvPr>
            <p:ph idx="2" type="chart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43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3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iagram or Organization Chart" type="dgm">
  <p:cSld name="DIAGRAM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495300" y="238127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4"/>
          <p:cNvSpPr/>
          <p:nvPr>
            <p:ph idx="2" type="dgm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44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4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4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49530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6" name="Google Shape;26;p47"/>
          <p:cNvSpPr txBox="1"/>
          <p:nvPr>
            <p:ph idx="2" type="body"/>
          </p:nvPr>
        </p:nvSpPr>
        <p:spPr>
          <a:xfrm>
            <a:off x="5035550" y="1600200"/>
            <a:ext cx="437515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" type="body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0" name="Google Shape;30;p48"/>
          <p:cNvSpPr txBox="1"/>
          <p:nvPr>
            <p:ph idx="2" type="body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31" name="Google Shape;31;p48"/>
          <p:cNvSpPr txBox="1"/>
          <p:nvPr>
            <p:ph idx="3" type="body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2" name="Google Shape;32;p48"/>
          <p:cNvSpPr txBox="1"/>
          <p:nvPr>
            <p:ph idx="4" type="body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/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" type="body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9" name="Google Shape;39;p51"/>
          <p:cNvSpPr txBox="1"/>
          <p:nvPr>
            <p:ph idx="2" type="body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/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2"/>
          <p:cNvSpPr/>
          <p:nvPr>
            <p:ph idx="2" type="pic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2"/>
          <p:cNvSpPr txBox="1"/>
          <p:nvPr>
            <p:ph idx="1" type="body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29.xml"/><Relationship Id="rId24" Type="http://schemas.openxmlformats.org/officeDocument/2006/relationships/vmlDrawing" Target="../drawings/vmlDrawing1.vml"/><Relationship Id="rId12" Type="http://schemas.openxmlformats.org/officeDocument/2006/relationships/slideLayout" Target="../slideLayouts/slideLayout28.xml"/><Relationship Id="rId23" Type="http://schemas.openxmlformats.org/officeDocument/2006/relationships/theme" Target="../theme/theme5.xml"/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31.png"/><Relationship Id="rId4" Type="http://schemas.openxmlformats.org/officeDocument/2006/relationships/oleObject" Target="../embeddings/oleObject2.bin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oleObject" Target="../embeddings/oleObject2.bin"/><Relationship Id="rId19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18" Type="http://schemas.openxmlformats.org/officeDocument/2006/relationships/slideLayout" Target="../slideLayouts/slideLayout34.xml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jpg"/><Relationship Id="rId2" Type="http://schemas.openxmlformats.org/officeDocument/2006/relationships/image" Target="../media/image9.jpg"/><Relationship Id="rId3" Type="http://schemas.openxmlformats.org/officeDocument/2006/relationships/image" Target="../media/image66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gradientWithBriteLogo" id="10" name="Google Shape;10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BlueDots1600gradientWithBriteLogo" id="53" name="Google Shape;53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7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oogle Shape;94;p29"/>
          <p:cNvGraphicFramePr/>
          <p:nvPr/>
        </p:nvGraphicFramePr>
        <p:xfrm>
          <a:off x="94354" y="73356"/>
          <a:ext cx="9704262" cy="859015"/>
        </p:xfrm>
        <a:graphic>
          <a:graphicData uri="http://schemas.openxmlformats.org/presentationml/2006/ole">
            <mc:AlternateContent>
              <mc:Choice Requires="v">
                <p:oleObj r:id="rId1" imgH="859015" imgW="9704262" progId="" spid="_x0000_s1">
                  <p:embed/>
                </p:oleObj>
              </mc:Choice>
              <mc:Fallback>
                <p:oleObj r:id="rId2" imgH="859015" imgW="9704262" progId="">
                  <p:embed/>
                  <p:pic>
                    <p:nvPicPr>
                      <p:cNvPr id="94" name="Google Shape;94;p2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354" y="73356"/>
                        <a:ext cx="9704262" cy="859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Google Shape;95;p29"/>
          <p:cNvSpPr/>
          <p:nvPr/>
        </p:nvSpPr>
        <p:spPr>
          <a:xfrm>
            <a:off x="103188" y="6446840"/>
            <a:ext cx="9718543" cy="314325"/>
          </a:xfrm>
          <a:custGeom>
            <a:rect b="b" l="l" r="r" t="t"/>
            <a:pathLst>
              <a:path extrusionOk="0" h="198" w="5651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103189" y="6491288"/>
            <a:ext cx="9723702" cy="279400"/>
          </a:xfrm>
          <a:custGeom>
            <a:rect b="b" l="l" r="r" t="t"/>
            <a:pathLst>
              <a:path extrusionOk="0" h="176" w="5650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rgbClr val="094A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9"/>
          <p:cNvSpPr/>
          <p:nvPr/>
        </p:nvSpPr>
        <p:spPr>
          <a:xfrm flipH="1" rot="10800000">
            <a:off x="103189" y="6723063"/>
            <a:ext cx="9725423" cy="555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9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9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9"/>
          <p:cNvSpPr txBox="1"/>
          <p:nvPr>
            <p:ph idx="10" type="dt"/>
          </p:nvPr>
        </p:nvSpPr>
        <p:spPr>
          <a:xfrm>
            <a:off x="3302001" y="6311902"/>
            <a:ext cx="1855656" cy="290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9"/>
          <p:cNvSpPr txBox="1"/>
          <p:nvPr>
            <p:ph idx="11" type="ftr"/>
          </p:nvPr>
        </p:nvSpPr>
        <p:spPr>
          <a:xfrm>
            <a:off x="5233327" y="6323013"/>
            <a:ext cx="2504017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9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03" name="Google Shape;103;p29" title="Feathers"/>
          <p:cNvGrpSpPr/>
          <p:nvPr/>
        </p:nvGrpSpPr>
        <p:grpSpPr>
          <a:xfrm flipH="1">
            <a:off x="7709879" y="3138985"/>
            <a:ext cx="2118399" cy="3397198"/>
            <a:chOff x="400714" y="362425"/>
            <a:chExt cx="3495979" cy="6204388"/>
          </a:xfrm>
        </p:grpSpPr>
        <p:sp>
          <p:nvSpPr>
            <p:cNvPr id="104" name="Google Shape;104;p29"/>
            <p:cNvSpPr/>
            <p:nvPr/>
          </p:nvSpPr>
          <p:spPr>
            <a:xfrm>
              <a:off x="400714" y="362425"/>
              <a:ext cx="2218442" cy="6204388"/>
            </a:xfrm>
            <a:custGeom>
              <a:rect b="b" l="l" r="r" t="t"/>
              <a:pathLst>
                <a:path extrusionOk="0" h="1954" w="697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gradFill>
              <a:gsLst>
                <a:gs pos="0">
                  <a:srgbClr val="DCEDBA"/>
                </a:gs>
                <a:gs pos="50000">
                  <a:srgbClr val="E7F2D3"/>
                </a:gs>
                <a:gs pos="100000">
                  <a:srgbClr val="F2F9E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1133752" y="1810138"/>
              <a:ext cx="2762941" cy="4746626"/>
            </a:xfrm>
            <a:custGeom>
              <a:rect b="b" l="l" r="r" t="t"/>
              <a:pathLst>
                <a:path extrusionOk="0" h="1495" w="869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rgbClr val="C2D59B">
                <a:alpha val="4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6" name="Google Shape;106;p29"/>
          <p:cNvGraphicFramePr/>
          <p:nvPr/>
        </p:nvGraphicFramePr>
        <p:xfrm>
          <a:off x="107470" y="6733696"/>
          <a:ext cx="9724893" cy="45719"/>
        </p:xfrm>
        <a:graphic>
          <a:graphicData uri="http://schemas.openxmlformats.org/presentationml/2006/ole">
            <mc:AlternateContent>
              <mc:Choice Requires="v">
                <p:oleObj r:id="rId4" imgH="45719" imgW="9724893" progId="" spid="_x0000_s2">
                  <p:embed/>
                </p:oleObj>
              </mc:Choice>
              <mc:Fallback>
                <p:oleObj r:id="rId5" imgH="45719" imgW="9724893" progId="">
                  <p:embed/>
                  <p:pic>
                    <p:nvPicPr>
                      <p:cNvPr id="106" name="Google Shape;106;p2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7470" y="6733696"/>
                        <a:ext cx="9724893" cy="45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" name="Google Shape;10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96832" y="934157"/>
            <a:ext cx="9701784" cy="914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6"/>
          <p:cNvSpPr/>
          <p:nvPr/>
        </p:nvSpPr>
        <p:spPr>
          <a:xfrm>
            <a:off x="908050" y="2"/>
            <a:ext cx="8997950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66"/>
          <p:cNvSpPr txBox="1"/>
          <p:nvPr>
            <p:ph type="title"/>
          </p:nvPr>
        </p:nvSpPr>
        <p:spPr>
          <a:xfrm>
            <a:off x="990600" y="107952"/>
            <a:ext cx="7924800" cy="56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7" name="Google Shape;217;p66"/>
          <p:cNvSpPr txBox="1"/>
          <p:nvPr>
            <p:ph idx="1" type="body"/>
          </p:nvPr>
        </p:nvSpPr>
        <p:spPr>
          <a:xfrm>
            <a:off x="1073150" y="990600"/>
            <a:ext cx="8337550" cy="513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❖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8" name="Google Shape;218;p66"/>
          <p:cNvSpPr txBox="1"/>
          <p:nvPr>
            <p:ph idx="11" type="ftr"/>
          </p:nvPr>
        </p:nvSpPr>
        <p:spPr>
          <a:xfrm>
            <a:off x="165100" y="6477000"/>
            <a:ext cx="313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19" name="Google Shape;219;p66"/>
          <p:cNvSpPr txBox="1"/>
          <p:nvPr>
            <p:ph idx="12" type="sldNum"/>
          </p:nvPr>
        </p:nvSpPr>
        <p:spPr>
          <a:xfrm>
            <a:off x="3467100" y="6537327"/>
            <a:ext cx="23114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66"/>
          <p:cNvSpPr/>
          <p:nvPr/>
        </p:nvSpPr>
        <p:spPr>
          <a:xfrm>
            <a:off x="0" y="0"/>
            <a:ext cx="908050" cy="78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66"/>
          <p:cNvSpPr/>
          <p:nvPr/>
        </p:nvSpPr>
        <p:spPr>
          <a:xfrm>
            <a:off x="0" y="787400"/>
            <a:ext cx="908050" cy="7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Google Shape;222;p66"/>
          <p:cNvSpPr/>
          <p:nvPr/>
        </p:nvSpPr>
        <p:spPr>
          <a:xfrm>
            <a:off x="0" y="1563688"/>
            <a:ext cx="908050" cy="787400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23" name="Google Shape;223;p66"/>
          <p:cNvCxnSpPr/>
          <p:nvPr/>
        </p:nvCxnSpPr>
        <p:spPr>
          <a:xfrm>
            <a:off x="165100" y="6477000"/>
            <a:ext cx="941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66"/>
          <p:cNvSpPr/>
          <p:nvPr/>
        </p:nvSpPr>
        <p:spPr>
          <a:xfrm>
            <a:off x="-5160" y="1557340"/>
            <a:ext cx="909770" cy="796925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66"/>
          <p:cNvSpPr/>
          <p:nvPr/>
        </p:nvSpPr>
        <p:spPr>
          <a:xfrm>
            <a:off x="8961836" y="2"/>
            <a:ext cx="944165" cy="7905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66"/>
          <p:cNvSpPr/>
          <p:nvPr/>
        </p:nvSpPr>
        <p:spPr>
          <a:xfrm>
            <a:off x="0" y="0"/>
            <a:ext cx="909770" cy="78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Google Shape;227;p66"/>
          <p:cNvSpPr txBox="1"/>
          <p:nvPr/>
        </p:nvSpPr>
        <p:spPr>
          <a:xfrm>
            <a:off x="0" y="6627168"/>
            <a:ext cx="18469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www.trungtamtinhoc.edu.vn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6.jpg"/><Relationship Id="rId7" Type="http://schemas.openxmlformats.org/officeDocument/2006/relationships/image" Target="../media/image38.jp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55.jpg"/><Relationship Id="rId9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47.jpg"/><Relationship Id="rId7" Type="http://schemas.openxmlformats.org/officeDocument/2006/relationships/image" Target="../media/image32.jp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jpg"/><Relationship Id="rId4" Type="http://schemas.openxmlformats.org/officeDocument/2006/relationships/image" Target="../media/image46.jpg"/><Relationship Id="rId9" Type="http://schemas.openxmlformats.org/officeDocument/2006/relationships/image" Target="../media/image62.png"/><Relationship Id="rId5" Type="http://schemas.openxmlformats.org/officeDocument/2006/relationships/image" Target="../media/image45.jpg"/><Relationship Id="rId6" Type="http://schemas.openxmlformats.org/officeDocument/2006/relationships/image" Target="../media/image40.jpg"/><Relationship Id="rId7" Type="http://schemas.openxmlformats.org/officeDocument/2006/relationships/image" Target="../media/image50.png"/><Relationship Id="rId8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3" Type="http://schemas.openxmlformats.org/officeDocument/2006/relationships/image" Target="../media/image74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Relationship Id="rId15" Type="http://schemas.openxmlformats.org/officeDocument/2006/relationships/image" Target="../media/image60.png"/><Relationship Id="rId14" Type="http://schemas.openxmlformats.org/officeDocument/2006/relationships/image" Target="../media/image64.png"/><Relationship Id="rId17" Type="http://schemas.openxmlformats.org/officeDocument/2006/relationships/image" Target="../media/image77.png"/><Relationship Id="rId16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53.png"/><Relationship Id="rId7" Type="http://schemas.openxmlformats.org/officeDocument/2006/relationships/image" Target="../media/image67.png"/><Relationship Id="rId8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jpg"/><Relationship Id="rId10" Type="http://schemas.openxmlformats.org/officeDocument/2006/relationships/image" Target="../media/image80.png"/><Relationship Id="rId13" Type="http://schemas.openxmlformats.org/officeDocument/2006/relationships/image" Target="../media/image41.png"/><Relationship Id="rId12" Type="http://schemas.openxmlformats.org/officeDocument/2006/relationships/image" Target="../media/image8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Relationship Id="rId9" Type="http://schemas.openxmlformats.org/officeDocument/2006/relationships/image" Target="../media/image69.png"/><Relationship Id="rId5" Type="http://schemas.openxmlformats.org/officeDocument/2006/relationships/image" Target="../media/image78.png"/><Relationship Id="rId6" Type="http://schemas.openxmlformats.org/officeDocument/2006/relationships/image" Target="../media/image79.jpg"/><Relationship Id="rId7" Type="http://schemas.openxmlformats.org/officeDocument/2006/relationships/image" Target="../media/image83.png"/><Relationship Id="rId8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opencv.org/3.4/d8/d83/tutorial_py_grabcut.html" TargetMode="External"/><Relationship Id="rId4" Type="http://schemas.openxmlformats.org/officeDocument/2006/relationships/hyperlink" Target="https://docs.opencv.org/3.4/d8/d83/tutorial_py_grabcut.html" TargetMode="External"/><Relationship Id="rId5" Type="http://schemas.openxmlformats.org/officeDocument/2006/relationships/image" Target="../media/image8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"/>
          <p:cNvSpPr txBox="1"/>
          <p:nvPr>
            <p:ph type="title"/>
          </p:nvPr>
        </p:nvSpPr>
        <p:spPr>
          <a:xfrm>
            <a:off x="381000" y="1371600"/>
            <a:ext cx="8839200" cy="54864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F1AE05"/>
                </a:solidFill>
              </a:rPr>
              <a:t>GrabCut</a:t>
            </a:r>
            <a:r>
              <a:rPr lang="en-GB">
                <a:solidFill>
                  <a:srgbClr val="F1AE05"/>
                </a:solidFill>
              </a:rPr>
              <a:t> </a:t>
            </a:r>
            <a:br>
              <a:rPr lang="en-GB">
                <a:solidFill>
                  <a:srgbClr val="F1AE05"/>
                </a:solidFill>
              </a:rPr>
            </a:br>
            <a:r>
              <a:rPr lang="en-GB" sz="3200">
                <a:solidFill>
                  <a:srgbClr val="F1AE05"/>
                </a:solidFill>
              </a:rPr>
              <a:t>Interactive Foreground Extraction </a:t>
            </a:r>
            <a:br>
              <a:rPr lang="en-GB" sz="3200">
                <a:solidFill>
                  <a:srgbClr val="F1AE05"/>
                </a:solidFill>
              </a:rPr>
            </a:br>
            <a:r>
              <a:rPr lang="en-GB" sz="3200">
                <a:solidFill>
                  <a:srgbClr val="F1AE05"/>
                </a:solidFill>
              </a:rPr>
              <a:t>using Iterated Graph Cuts</a:t>
            </a:r>
            <a:br>
              <a:rPr lang="en-GB"/>
            </a:br>
            <a:br>
              <a:rPr lang="en-GB"/>
            </a:br>
            <a:r>
              <a:rPr b="0" lang="en-GB" sz="3200"/>
              <a:t>Carsten Rother</a:t>
            </a:r>
            <a:br>
              <a:rPr b="0" lang="en-GB" sz="3200"/>
            </a:br>
            <a:r>
              <a:rPr b="0" lang="en-GB" sz="3200"/>
              <a:t>Vladimir Kolmogorov </a:t>
            </a:r>
            <a:br>
              <a:rPr b="0" lang="en-GB" sz="3200"/>
            </a:br>
            <a:r>
              <a:rPr b="0" lang="en-GB" sz="3200"/>
              <a:t>Andrew Blake</a:t>
            </a:r>
            <a:br>
              <a:rPr lang="en-GB"/>
            </a:br>
            <a:br>
              <a:rPr lang="en-GB"/>
            </a:br>
            <a:r>
              <a:rPr lang="en-GB" sz="3200"/>
              <a:t>Microsoft Research Cambridge-UK</a:t>
            </a:r>
            <a:endParaRPr/>
          </a:p>
        </p:txBody>
      </p:sp>
      <p:pic>
        <p:nvPicPr>
          <p:cNvPr descr="MSRClogo" id="234" name="Google Shape;23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1001"/>
            <a:ext cx="2362200" cy="76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1" id="235" name="Google Shape;23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5176" y="4062414"/>
            <a:ext cx="2009775" cy="1443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1" id="236" name="Google Shape;23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450" y="4041775"/>
            <a:ext cx="1924050" cy="137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10"/>
          <p:cNvGrpSpPr/>
          <p:nvPr/>
        </p:nvGrpSpPr>
        <p:grpSpPr>
          <a:xfrm>
            <a:off x="838201" y="1979613"/>
            <a:ext cx="4581525" cy="3059112"/>
            <a:chOff x="288" y="1261"/>
            <a:chExt cx="2886" cy="1927"/>
          </a:xfrm>
        </p:grpSpPr>
        <p:pic>
          <p:nvPicPr>
            <p:cNvPr descr="124080" id="577" name="Google Shape;57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8" y="1261"/>
              <a:ext cx="2886" cy="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10"/>
            <p:cNvSpPr/>
            <p:nvPr/>
          </p:nvSpPr>
          <p:spPr>
            <a:xfrm>
              <a:off x="408" y="1373"/>
              <a:ext cx="2488" cy="1750"/>
            </a:xfrm>
            <a:prstGeom prst="rect">
              <a:avLst/>
            </a:prstGeom>
            <a:noFill/>
            <a:ln cap="flat" cmpd="sng" w="476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9" name="Google Shape;579;p10"/>
          <p:cNvSpPr/>
          <p:nvPr/>
        </p:nvSpPr>
        <p:spPr>
          <a:xfrm>
            <a:off x="5695951" y="1981201"/>
            <a:ext cx="3552825" cy="3057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>
            <a:off x="6007100" y="2157414"/>
            <a:ext cx="2895600" cy="2592387"/>
          </a:xfrm>
          <a:prstGeom prst="rect">
            <a:avLst/>
          </a:prstGeom>
          <a:noFill/>
          <a:ln cap="flat" cmpd="sng" w="349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10"/>
          <p:cNvCxnSpPr/>
          <p:nvPr/>
        </p:nvCxnSpPr>
        <p:spPr>
          <a:xfrm>
            <a:off x="6005513" y="4686300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10"/>
          <p:cNvCxnSpPr/>
          <p:nvPr/>
        </p:nvCxnSpPr>
        <p:spPr>
          <a:xfrm>
            <a:off x="6634163" y="4676775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10"/>
          <p:cNvCxnSpPr/>
          <p:nvPr/>
        </p:nvCxnSpPr>
        <p:spPr>
          <a:xfrm>
            <a:off x="7315200" y="4681538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0"/>
          <p:cNvCxnSpPr/>
          <p:nvPr/>
        </p:nvCxnSpPr>
        <p:spPr>
          <a:xfrm>
            <a:off x="8901113" y="4662488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0"/>
          <p:cNvCxnSpPr/>
          <p:nvPr/>
        </p:nvCxnSpPr>
        <p:spPr>
          <a:xfrm>
            <a:off x="8048625" y="4676775"/>
            <a:ext cx="0" cy="152400"/>
          </a:xfrm>
          <a:prstGeom prst="straightConnector1">
            <a:avLst/>
          </a:prstGeom>
          <a:noFill/>
          <a:ln cap="flat" cmpd="sng" w="349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10"/>
          <p:cNvSpPr txBox="1"/>
          <p:nvPr/>
        </p:nvSpPr>
        <p:spPr>
          <a:xfrm>
            <a:off x="6462713" y="4757738"/>
            <a:ext cx="495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87" name="Google Shape;587;p10"/>
          <p:cNvSpPr txBox="1"/>
          <p:nvPr/>
        </p:nvSpPr>
        <p:spPr>
          <a:xfrm>
            <a:off x="7172325" y="4762501"/>
            <a:ext cx="4953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88" name="Google Shape;588;p10"/>
          <p:cNvSpPr txBox="1"/>
          <p:nvPr/>
        </p:nvSpPr>
        <p:spPr>
          <a:xfrm>
            <a:off x="7886700" y="4757738"/>
            <a:ext cx="495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89" name="Google Shape;589;p10"/>
          <p:cNvSpPr txBox="1"/>
          <p:nvPr/>
        </p:nvSpPr>
        <p:spPr>
          <a:xfrm>
            <a:off x="8729663" y="4757738"/>
            <a:ext cx="4953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590" name="Google Shape;590;p10"/>
          <p:cNvGrpSpPr/>
          <p:nvPr/>
        </p:nvGrpSpPr>
        <p:grpSpPr>
          <a:xfrm>
            <a:off x="838201" y="1981201"/>
            <a:ext cx="5832475" cy="3057525"/>
            <a:chOff x="276" y="1245"/>
            <a:chExt cx="3674" cy="1926"/>
          </a:xfrm>
        </p:grpSpPr>
        <p:pic>
          <p:nvPicPr>
            <p:cNvPr descr="t1" id="591" name="Google Shape;591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" y="1245"/>
              <a:ext cx="2898" cy="1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10"/>
            <p:cNvSpPr/>
            <p:nvPr/>
          </p:nvSpPr>
          <p:spPr>
            <a:xfrm>
              <a:off x="3548" y="1642"/>
              <a:ext cx="402" cy="708"/>
            </a:xfrm>
            <a:custGeom>
              <a:rect b="b" l="l" r="r" t="t"/>
              <a:pathLst>
                <a:path extrusionOk="0" h="708" w="402">
                  <a:moveTo>
                    <a:pt x="0" y="0"/>
                  </a:moveTo>
                  <a:lnTo>
                    <a:pt x="402" y="708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Google Shape;593;p10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Iterated Graph Cuts</a:t>
            </a:r>
            <a:endParaRPr/>
          </a:p>
        </p:txBody>
      </p:sp>
      <p:grpSp>
        <p:nvGrpSpPr>
          <p:cNvPr id="594" name="Google Shape;594;p10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595" name="Google Shape;595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96" name="Google Shape;596;p10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7" name="Google Shape;597;p10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598" name="Google Shape;598;p10"/>
          <p:cNvSpPr txBox="1"/>
          <p:nvPr/>
        </p:nvSpPr>
        <p:spPr>
          <a:xfrm>
            <a:off x="5613401" y="5392738"/>
            <a:ext cx="3819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Energy after each Iteration</a:t>
            </a:r>
            <a:endParaRPr/>
          </a:p>
        </p:txBody>
      </p:sp>
      <p:grpSp>
        <p:nvGrpSpPr>
          <p:cNvPr id="599" name="Google Shape;599;p10"/>
          <p:cNvGrpSpPr/>
          <p:nvPr/>
        </p:nvGrpSpPr>
        <p:grpSpPr>
          <a:xfrm>
            <a:off x="838200" y="1976439"/>
            <a:ext cx="6503988" cy="3057525"/>
            <a:chOff x="288" y="1245"/>
            <a:chExt cx="4097" cy="1926"/>
          </a:xfrm>
        </p:grpSpPr>
        <p:pic>
          <p:nvPicPr>
            <p:cNvPr descr="t2" id="600" name="Google Shape;60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10"/>
            <p:cNvSpPr/>
            <p:nvPr/>
          </p:nvSpPr>
          <p:spPr>
            <a:xfrm>
              <a:off x="3560" y="1645"/>
              <a:ext cx="825" cy="954"/>
            </a:xfrm>
            <a:custGeom>
              <a:rect b="b" l="l" r="r" t="t"/>
              <a:pathLst>
                <a:path extrusionOk="0" h="954" w="825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0"/>
          <p:cNvGrpSpPr/>
          <p:nvPr/>
        </p:nvGrpSpPr>
        <p:grpSpPr>
          <a:xfrm>
            <a:off x="838201" y="1976439"/>
            <a:ext cx="7224713" cy="3057525"/>
            <a:chOff x="288" y="1245"/>
            <a:chExt cx="4551" cy="1926"/>
          </a:xfrm>
        </p:grpSpPr>
        <p:sp>
          <p:nvSpPr>
            <p:cNvPr id="603" name="Google Shape;603;p10"/>
            <p:cNvSpPr/>
            <p:nvPr/>
          </p:nvSpPr>
          <p:spPr>
            <a:xfrm>
              <a:off x="3560" y="1645"/>
              <a:ext cx="1279" cy="1086"/>
            </a:xfrm>
            <a:custGeom>
              <a:rect b="b" l="l" r="r" t="t"/>
              <a:pathLst>
                <a:path extrusionOk="0" h="1086" w="1279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  <a:lnTo>
                    <a:pt x="1279" y="1086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3" id="604" name="Google Shape;604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" name="Google Shape;605;p10"/>
          <p:cNvGrpSpPr/>
          <p:nvPr/>
        </p:nvGrpSpPr>
        <p:grpSpPr>
          <a:xfrm>
            <a:off x="838200" y="1976439"/>
            <a:ext cx="8077200" cy="3057525"/>
            <a:chOff x="288" y="1245"/>
            <a:chExt cx="5088" cy="1926"/>
          </a:xfrm>
        </p:grpSpPr>
        <p:sp>
          <p:nvSpPr>
            <p:cNvPr id="606" name="Google Shape;606;p10"/>
            <p:cNvSpPr/>
            <p:nvPr/>
          </p:nvSpPr>
          <p:spPr>
            <a:xfrm>
              <a:off x="3557" y="1643"/>
              <a:ext cx="1819" cy="1142"/>
            </a:xfrm>
            <a:custGeom>
              <a:rect b="b" l="l" r="r" t="t"/>
              <a:pathLst>
                <a:path extrusionOk="0" h="1142" w="1816">
                  <a:moveTo>
                    <a:pt x="0" y="0"/>
                  </a:moveTo>
                  <a:lnTo>
                    <a:pt x="401" y="708"/>
                  </a:lnTo>
                  <a:lnTo>
                    <a:pt x="824" y="954"/>
                  </a:lnTo>
                  <a:lnTo>
                    <a:pt x="1277" y="1086"/>
                  </a:lnTo>
                  <a:lnTo>
                    <a:pt x="1816" y="1142"/>
                  </a:ln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4" id="607" name="Google Shape;607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8" y="1245"/>
              <a:ext cx="2886" cy="1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10"/>
          <p:cNvSpPr txBox="1"/>
          <p:nvPr/>
        </p:nvSpPr>
        <p:spPr>
          <a:xfrm>
            <a:off x="2463801" y="5392738"/>
            <a:ext cx="1470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sp>
        <p:nvSpPr>
          <p:cNvPr id="609" name="Google Shape;609;p10"/>
          <p:cNvSpPr txBox="1"/>
          <p:nvPr/>
        </p:nvSpPr>
        <p:spPr>
          <a:xfrm rot="1924658">
            <a:off x="6499226" y="2745215"/>
            <a:ext cx="23463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Guaranteed</a:t>
            </a:r>
            <a:r>
              <a:rPr b="0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 to</a:t>
            </a:r>
            <a:b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converge</a:t>
            </a:r>
            <a:r>
              <a:rPr b="1" i="1" lang="en-GB" sz="2400" u="none" cap="none" strike="noStrike">
                <a:solidFill>
                  <a:srgbClr val="E0AD1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GrabCut algorithm</a:t>
            </a:r>
            <a:endParaRPr/>
          </a:p>
        </p:txBody>
      </p:sp>
      <p:sp>
        <p:nvSpPr>
          <p:cNvPr id="615" name="Google Shape;615;p11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16" name="Google Shape;6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600200"/>
            <a:ext cx="9047877" cy="49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"/>
          <p:cNvSpPr txBox="1"/>
          <p:nvPr>
            <p:ph type="title"/>
          </p:nvPr>
        </p:nvSpPr>
        <p:spPr>
          <a:xfrm>
            <a:off x="381000" y="0"/>
            <a:ext cx="6616700" cy="14097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Moderately straightforward </a:t>
            </a:r>
            <a:br>
              <a:rPr lang="en-GB"/>
            </a:br>
            <a:r>
              <a:rPr lang="en-GB"/>
              <a:t>  examples</a:t>
            </a:r>
            <a:endParaRPr/>
          </a:p>
        </p:txBody>
      </p:sp>
      <p:pic>
        <p:nvPicPr>
          <p:cNvPr descr="DSC03446" id="623" name="Google Shape;6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38" y="1643063"/>
            <a:ext cx="2286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2"/>
          <p:cNvSpPr/>
          <p:nvPr/>
        </p:nvSpPr>
        <p:spPr>
          <a:xfrm>
            <a:off x="1377950" y="1782763"/>
            <a:ext cx="1498600" cy="1458912"/>
          </a:xfrm>
          <a:prstGeom prst="rect">
            <a:avLst/>
          </a:prstGeom>
          <a:noFill/>
          <a:ln cap="flat" cmpd="sng" w="508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2"/>
          <p:cNvSpPr/>
          <p:nvPr/>
        </p:nvSpPr>
        <p:spPr>
          <a:xfrm>
            <a:off x="523876" y="5749926"/>
            <a:ext cx="8670925" cy="60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 GrabCut completes automatically</a:t>
            </a:r>
            <a:endParaRPr/>
          </a:p>
        </p:txBody>
      </p:sp>
      <p:pic>
        <p:nvPicPr>
          <p:cNvPr descr="r3" id="626" name="Google Shape;62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7326" y="3640138"/>
            <a:ext cx="2308225" cy="1827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" id="627" name="Google Shape;6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6626" y="3432176"/>
            <a:ext cx="873125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3_5362" id="628" name="Google Shape;62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0826" y="1655764"/>
            <a:ext cx="2308225" cy="173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12"/>
          <p:cNvGrpSpPr/>
          <p:nvPr/>
        </p:nvGrpSpPr>
        <p:grpSpPr>
          <a:xfrm>
            <a:off x="7007226" y="1425576"/>
            <a:ext cx="1450975" cy="1935163"/>
            <a:chOff x="4216" y="952"/>
            <a:chExt cx="914" cy="1219"/>
          </a:xfrm>
        </p:grpSpPr>
        <p:pic>
          <p:nvPicPr>
            <p:cNvPr descr="IMG_3872_JPG" id="630" name="Google Shape;63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16" y="952"/>
              <a:ext cx="914" cy="12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12"/>
            <p:cNvSpPr/>
            <p:nvPr/>
          </p:nvSpPr>
          <p:spPr>
            <a:xfrm>
              <a:off x="4504" y="1173"/>
              <a:ext cx="288" cy="767"/>
            </a:xfrm>
            <a:prstGeom prst="rect">
              <a:avLst/>
            </a:prstGeom>
            <a:noFill/>
            <a:ln cap="flat" cmpd="sng" w="508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12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633" name="Google Shape;633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4" name="Google Shape;634;p12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5" name="Google Shape;635;p12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636" name="Google Shape;636;p12"/>
          <p:cNvSpPr/>
          <p:nvPr/>
        </p:nvSpPr>
        <p:spPr>
          <a:xfrm>
            <a:off x="4051300" y="1533526"/>
            <a:ext cx="2330450" cy="1984375"/>
          </a:xfrm>
          <a:custGeom>
            <a:rect b="b" l="l" r="r" t="t"/>
            <a:pathLst>
              <a:path extrusionOk="0" h="1242" w="1356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cap="flat" cmpd="sng" w="603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2" id="637" name="Google Shape;63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81125" y="3559175"/>
            <a:ext cx="1976438" cy="190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3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Difficult Examples</a:t>
            </a:r>
            <a:endParaRPr/>
          </a:p>
        </p:txBody>
      </p:sp>
      <p:sp>
        <p:nvSpPr>
          <p:cNvPr id="644" name="Google Shape;644;p13"/>
          <p:cNvSpPr txBox="1"/>
          <p:nvPr>
            <p:ph idx="1" type="body"/>
          </p:nvPr>
        </p:nvSpPr>
        <p:spPr>
          <a:xfrm>
            <a:off x="1590676" y="1714500"/>
            <a:ext cx="2212975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1AE05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F1AE05"/>
                </a:solidFill>
              </a:rPr>
              <a:t>Camouflage &amp;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1AE05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F1AE05"/>
                </a:solidFill>
              </a:rPr>
              <a:t>Low Contrast</a:t>
            </a:r>
            <a:endParaRPr/>
          </a:p>
        </p:txBody>
      </p:sp>
      <p:pic>
        <p:nvPicPr>
          <p:cNvPr descr="k1" id="645" name="Google Shape;6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1" y="4103689"/>
            <a:ext cx="1673225" cy="142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13"/>
          <p:cNvGrpSpPr/>
          <p:nvPr/>
        </p:nvGrpSpPr>
        <p:grpSpPr>
          <a:xfrm>
            <a:off x="1600201" y="2503488"/>
            <a:ext cx="1814513" cy="1333500"/>
            <a:chOff x="552" y="1552"/>
            <a:chExt cx="1558" cy="1040"/>
          </a:xfrm>
        </p:grpSpPr>
        <p:pic>
          <p:nvPicPr>
            <p:cNvPr descr="209070" id="647" name="Google Shape;64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" y="1552"/>
              <a:ext cx="1558" cy="1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13"/>
            <p:cNvSpPr/>
            <p:nvPr/>
          </p:nvSpPr>
          <p:spPr>
            <a:xfrm>
              <a:off x="846" y="1776"/>
              <a:ext cx="1056" cy="71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k1" id="649" name="Google Shape;64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5763" y="4110038"/>
            <a:ext cx="1884362" cy="140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13"/>
          <p:cNvGrpSpPr/>
          <p:nvPr/>
        </p:nvGrpSpPr>
        <p:grpSpPr>
          <a:xfrm>
            <a:off x="3944938" y="2503489"/>
            <a:ext cx="2284412" cy="1355725"/>
            <a:chOff x="4120" y="1344"/>
            <a:chExt cx="1496" cy="979"/>
          </a:xfrm>
        </p:grpSpPr>
        <p:pic>
          <p:nvPicPr>
            <p:cNvPr descr="tree3" id="651" name="Google Shape;651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20" y="1344"/>
              <a:ext cx="1496" cy="9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p13"/>
            <p:cNvSpPr/>
            <p:nvPr/>
          </p:nvSpPr>
          <p:spPr>
            <a:xfrm>
              <a:off x="4302" y="1344"/>
              <a:ext cx="1200" cy="976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13"/>
          <p:cNvGrpSpPr/>
          <p:nvPr/>
        </p:nvGrpSpPr>
        <p:grpSpPr>
          <a:xfrm>
            <a:off x="6773863" y="2490788"/>
            <a:ext cx="2051050" cy="1346200"/>
            <a:chOff x="2104" y="1248"/>
            <a:chExt cx="1807" cy="1206"/>
          </a:xfrm>
        </p:grpSpPr>
        <p:pic>
          <p:nvPicPr>
            <p:cNvPr descr="153093" id="654" name="Google Shape;654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04" y="1248"/>
              <a:ext cx="1807" cy="1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13"/>
            <p:cNvSpPr/>
            <p:nvPr/>
          </p:nvSpPr>
          <p:spPr>
            <a:xfrm>
              <a:off x="2142" y="1432"/>
              <a:ext cx="1352" cy="90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13"/>
          <p:cNvSpPr/>
          <p:nvPr/>
        </p:nvSpPr>
        <p:spPr>
          <a:xfrm>
            <a:off x="6951664" y="1925638"/>
            <a:ext cx="1830387" cy="50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No telepathy</a:t>
            </a:r>
            <a:endParaRPr/>
          </a:p>
        </p:txBody>
      </p:sp>
      <p:sp>
        <p:nvSpPr>
          <p:cNvPr id="657" name="Google Shape;657;p13"/>
          <p:cNvSpPr/>
          <p:nvPr/>
        </p:nvSpPr>
        <p:spPr>
          <a:xfrm>
            <a:off x="4229100" y="1900239"/>
            <a:ext cx="2116138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Fine structure</a:t>
            </a:r>
            <a:endParaRPr/>
          </a:p>
        </p:txBody>
      </p:sp>
      <p:sp>
        <p:nvSpPr>
          <p:cNvPr id="658" name="Google Shape;658;p13"/>
          <p:cNvSpPr txBox="1"/>
          <p:nvPr/>
        </p:nvSpPr>
        <p:spPr>
          <a:xfrm>
            <a:off x="522288" y="2801939"/>
            <a:ext cx="12065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Initial Rectangle</a:t>
            </a:r>
            <a:endParaRPr/>
          </a:p>
        </p:txBody>
      </p:sp>
      <p:sp>
        <p:nvSpPr>
          <p:cNvPr id="659" name="Google Shape;659;p13"/>
          <p:cNvSpPr txBox="1"/>
          <p:nvPr/>
        </p:nvSpPr>
        <p:spPr>
          <a:xfrm>
            <a:off x="581025" y="4383089"/>
            <a:ext cx="12065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Initial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Result</a:t>
            </a:r>
            <a:endParaRPr/>
          </a:p>
        </p:txBody>
      </p:sp>
      <p:grpSp>
        <p:nvGrpSpPr>
          <p:cNvPr id="660" name="Google Shape;660;p13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661" name="Google Shape;661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2" name="Google Shape;662;p13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3" name="Google Shape;663;p13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664" name="Google Shape;664;p13"/>
          <p:cNvSpPr/>
          <p:nvPr/>
        </p:nvSpPr>
        <p:spPr>
          <a:xfrm>
            <a:off x="6759575" y="4122738"/>
            <a:ext cx="2051050" cy="13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1" id="665" name="Google Shape;66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2914" y="4122739"/>
            <a:ext cx="1984375" cy="136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13"/>
          <p:cNvGrpSpPr/>
          <p:nvPr/>
        </p:nvGrpSpPr>
        <p:grpSpPr>
          <a:xfrm>
            <a:off x="6769100" y="2487613"/>
            <a:ext cx="2057400" cy="1346200"/>
            <a:chOff x="2924" y="349"/>
            <a:chExt cx="1296" cy="848"/>
          </a:xfrm>
        </p:grpSpPr>
        <p:pic>
          <p:nvPicPr>
            <p:cNvPr descr="153093" id="667" name="Google Shape;667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28" y="349"/>
              <a:ext cx="1292" cy="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13"/>
            <p:cNvSpPr/>
            <p:nvPr/>
          </p:nvSpPr>
          <p:spPr>
            <a:xfrm>
              <a:off x="2924" y="447"/>
              <a:ext cx="977" cy="714"/>
            </a:xfrm>
            <a:custGeom>
              <a:rect b="b" l="l" r="r" t="t"/>
              <a:pathLst>
                <a:path extrusionOk="0" h="714" w="977">
                  <a:moveTo>
                    <a:pt x="202" y="315"/>
                  </a:moveTo>
                  <a:cubicBezTo>
                    <a:pt x="149" y="319"/>
                    <a:pt x="99" y="343"/>
                    <a:pt x="46" y="354"/>
                  </a:cubicBezTo>
                  <a:cubicBezTo>
                    <a:pt x="26" y="352"/>
                    <a:pt x="17" y="355"/>
                    <a:pt x="7" y="339"/>
                  </a:cubicBezTo>
                  <a:cubicBezTo>
                    <a:pt x="9" y="279"/>
                    <a:pt x="0" y="251"/>
                    <a:pt x="52" y="225"/>
                  </a:cubicBezTo>
                  <a:cubicBezTo>
                    <a:pt x="62" y="210"/>
                    <a:pt x="79" y="196"/>
                    <a:pt x="94" y="186"/>
                  </a:cubicBezTo>
                  <a:cubicBezTo>
                    <a:pt x="101" y="175"/>
                    <a:pt x="114" y="169"/>
                    <a:pt x="127" y="165"/>
                  </a:cubicBezTo>
                  <a:cubicBezTo>
                    <a:pt x="145" y="147"/>
                    <a:pt x="169" y="145"/>
                    <a:pt x="193" y="141"/>
                  </a:cubicBezTo>
                  <a:cubicBezTo>
                    <a:pt x="247" y="133"/>
                    <a:pt x="301" y="127"/>
                    <a:pt x="355" y="120"/>
                  </a:cubicBezTo>
                  <a:cubicBezTo>
                    <a:pt x="411" y="122"/>
                    <a:pt x="438" y="125"/>
                    <a:pt x="487" y="132"/>
                  </a:cubicBezTo>
                  <a:cubicBezTo>
                    <a:pt x="512" y="140"/>
                    <a:pt x="541" y="141"/>
                    <a:pt x="568" y="144"/>
                  </a:cubicBezTo>
                  <a:cubicBezTo>
                    <a:pt x="652" y="141"/>
                    <a:pt x="648" y="118"/>
                    <a:pt x="712" y="75"/>
                  </a:cubicBezTo>
                  <a:cubicBezTo>
                    <a:pt x="719" y="64"/>
                    <a:pt x="743" y="34"/>
                    <a:pt x="754" y="27"/>
                  </a:cubicBezTo>
                  <a:cubicBezTo>
                    <a:pt x="768" y="6"/>
                    <a:pt x="837" y="6"/>
                    <a:pt x="862" y="0"/>
                  </a:cubicBezTo>
                  <a:cubicBezTo>
                    <a:pt x="884" y="2"/>
                    <a:pt x="886" y="27"/>
                    <a:pt x="904" y="39"/>
                  </a:cubicBezTo>
                  <a:cubicBezTo>
                    <a:pt x="908" y="45"/>
                    <a:pt x="912" y="51"/>
                    <a:pt x="916" y="57"/>
                  </a:cubicBezTo>
                  <a:cubicBezTo>
                    <a:pt x="918" y="60"/>
                    <a:pt x="922" y="66"/>
                    <a:pt x="922" y="66"/>
                  </a:cubicBezTo>
                  <a:cubicBezTo>
                    <a:pt x="927" y="114"/>
                    <a:pt x="931" y="162"/>
                    <a:pt x="934" y="210"/>
                  </a:cubicBezTo>
                  <a:cubicBezTo>
                    <a:pt x="929" y="294"/>
                    <a:pt x="922" y="381"/>
                    <a:pt x="949" y="462"/>
                  </a:cubicBezTo>
                  <a:cubicBezTo>
                    <a:pt x="957" y="515"/>
                    <a:pt x="963" y="568"/>
                    <a:pt x="967" y="621"/>
                  </a:cubicBezTo>
                  <a:cubicBezTo>
                    <a:pt x="964" y="703"/>
                    <a:pt x="977" y="696"/>
                    <a:pt x="916" y="711"/>
                  </a:cubicBezTo>
                  <a:cubicBezTo>
                    <a:pt x="858" y="705"/>
                    <a:pt x="908" y="714"/>
                    <a:pt x="880" y="702"/>
                  </a:cubicBezTo>
                  <a:cubicBezTo>
                    <a:pt x="874" y="699"/>
                    <a:pt x="862" y="696"/>
                    <a:pt x="862" y="696"/>
                  </a:cubicBezTo>
                  <a:cubicBezTo>
                    <a:pt x="851" y="680"/>
                    <a:pt x="840" y="667"/>
                    <a:pt x="829" y="651"/>
                  </a:cubicBezTo>
                  <a:cubicBezTo>
                    <a:pt x="812" y="626"/>
                    <a:pt x="817" y="588"/>
                    <a:pt x="790" y="570"/>
                  </a:cubicBezTo>
                  <a:cubicBezTo>
                    <a:pt x="780" y="539"/>
                    <a:pt x="766" y="507"/>
                    <a:pt x="748" y="480"/>
                  </a:cubicBezTo>
                  <a:cubicBezTo>
                    <a:pt x="742" y="449"/>
                    <a:pt x="718" y="387"/>
                    <a:pt x="691" y="369"/>
                  </a:cubicBezTo>
                  <a:cubicBezTo>
                    <a:pt x="674" y="349"/>
                    <a:pt x="673" y="349"/>
                    <a:pt x="643" y="351"/>
                  </a:cubicBezTo>
                  <a:cubicBezTo>
                    <a:pt x="613" y="353"/>
                    <a:pt x="554" y="376"/>
                    <a:pt x="511" y="378"/>
                  </a:cubicBezTo>
                  <a:cubicBezTo>
                    <a:pt x="470" y="376"/>
                    <a:pt x="423" y="378"/>
                    <a:pt x="382" y="366"/>
                  </a:cubicBezTo>
                  <a:cubicBezTo>
                    <a:pt x="327" y="350"/>
                    <a:pt x="282" y="323"/>
                    <a:pt x="223" y="318"/>
                  </a:cubicBezTo>
                  <a:cubicBezTo>
                    <a:pt x="206" y="315"/>
                    <a:pt x="213" y="315"/>
                    <a:pt x="202" y="315"/>
                  </a:cubicBezTo>
                  <a:close/>
                </a:path>
              </a:pathLst>
            </a:custGeom>
            <a:noFill/>
            <a:ln cap="flat" cmpd="sng" w="34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13"/>
          <p:cNvGrpSpPr/>
          <p:nvPr/>
        </p:nvGrpSpPr>
        <p:grpSpPr>
          <a:xfrm>
            <a:off x="6746875" y="4119563"/>
            <a:ext cx="2051050" cy="1377950"/>
            <a:chOff x="2854" y="3039"/>
            <a:chExt cx="1292" cy="868"/>
          </a:xfrm>
        </p:grpSpPr>
        <p:sp>
          <p:nvSpPr>
            <p:cNvPr id="670" name="Google Shape;670;p13"/>
            <p:cNvSpPr/>
            <p:nvPr/>
          </p:nvSpPr>
          <p:spPr>
            <a:xfrm>
              <a:off x="2854" y="3041"/>
              <a:ext cx="1292" cy="8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1" id="671" name="Google Shape;671;p1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83" y="3039"/>
              <a:ext cx="1218" cy="8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"/>
          <p:cNvSpPr txBox="1"/>
          <p:nvPr>
            <p:ph type="title"/>
          </p:nvPr>
        </p:nvSpPr>
        <p:spPr>
          <a:xfrm>
            <a:off x="381000" y="0"/>
            <a:ext cx="75565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– Labelled Database</a:t>
            </a:r>
            <a:endParaRPr/>
          </a:p>
        </p:txBody>
      </p:sp>
      <p:sp>
        <p:nvSpPr>
          <p:cNvPr id="678" name="Google Shape;678;p14"/>
          <p:cNvSpPr txBox="1"/>
          <p:nvPr/>
        </p:nvSpPr>
        <p:spPr>
          <a:xfrm>
            <a:off x="381000" y="5857876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Available online:  </a:t>
            </a:r>
            <a:r>
              <a:rPr b="0" i="0" lang="en-GB" sz="20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http://research.microsoft.com/vision/cambridge/segmentation/</a:t>
            </a:r>
            <a:endParaRPr/>
          </a:p>
        </p:txBody>
      </p:sp>
      <p:pic>
        <p:nvPicPr>
          <p:cNvPr descr="flower" id="679" name="Google Shape;6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50" y="1670050"/>
            <a:ext cx="22606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1INTERN" id="680" name="Google Shape;6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50" y="1149351"/>
            <a:ext cx="14668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ana3" id="681" name="Google Shape;6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6726" y="1657351"/>
            <a:ext cx="2282825" cy="1712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6" id="682" name="Google Shape;68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001" y="1149350"/>
            <a:ext cx="1654175" cy="220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er" id="683" name="Google Shape;68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2125" y="3949701"/>
            <a:ext cx="22479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rson6" id="684" name="Google Shape;68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6176" y="3460751"/>
            <a:ext cx="1641475" cy="2189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e1INTERN" id="685" name="Google Shape;68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201" y="3460750"/>
            <a:ext cx="1457325" cy="2185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ana3" id="686" name="Google Shape;68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3075" y="3902075"/>
            <a:ext cx="2311400" cy="173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14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688" name="Google Shape;688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9" name="Google Shape;689;p14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14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lama" id="696" name="Google Shape;6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114" y="1720851"/>
            <a:ext cx="2744787" cy="197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1" id="697" name="Google Shape;6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9938" y="1719264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2" id="698" name="Google Shape;6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9938" y="1719264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1" id="699" name="Google Shape;69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9938" y="3879851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2" id="700" name="Google Shape;70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9938" y="3879851"/>
            <a:ext cx="2760662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3" id="701" name="Google Shape;70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8825" y="3873501"/>
            <a:ext cx="2770188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3" id="702" name="Google Shape;70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38351" y="1714501"/>
            <a:ext cx="2760663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lama" id="703" name="Google Shape;7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601" y="1717676"/>
            <a:ext cx="2760663" cy="199866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5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Comparison </a:t>
            </a:r>
            <a:endParaRPr/>
          </a:p>
        </p:txBody>
      </p:sp>
      <p:sp>
        <p:nvSpPr>
          <p:cNvPr id="705" name="Google Shape;705;p15"/>
          <p:cNvSpPr txBox="1"/>
          <p:nvPr/>
        </p:nvSpPr>
        <p:spPr>
          <a:xfrm>
            <a:off x="5795963" y="1239838"/>
            <a:ext cx="1731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 Narrow"/>
                <a:ea typeface="Arial Narrow"/>
                <a:cs typeface="Arial Narrow"/>
                <a:sym typeface="Arial Narrow"/>
              </a:rPr>
              <a:t>GrabCut</a:t>
            </a:r>
            <a:endParaRPr/>
          </a:p>
        </p:txBody>
      </p:sp>
      <p:sp>
        <p:nvSpPr>
          <p:cNvPr id="706" name="Google Shape;706;p15"/>
          <p:cNvSpPr txBox="1"/>
          <p:nvPr/>
        </p:nvSpPr>
        <p:spPr>
          <a:xfrm>
            <a:off x="1830388" y="1228725"/>
            <a:ext cx="3206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 Narrow"/>
                <a:ea typeface="Arial Narrow"/>
                <a:cs typeface="Arial Narrow"/>
                <a:sym typeface="Arial Narrow"/>
              </a:rPr>
              <a:t>Boykov and Jolly (2001)</a:t>
            </a:r>
            <a:endParaRPr/>
          </a:p>
        </p:txBody>
      </p:sp>
      <p:pic>
        <p:nvPicPr>
          <p:cNvPr descr="gc_llama_in1" id="707" name="Google Shape;707;p15"/>
          <p:cNvPicPr preferRelativeResize="0"/>
          <p:nvPr/>
        </p:nvPicPr>
        <p:blipFill rotWithShape="1">
          <a:blip r:embed="rId10">
            <a:alphaModFix/>
          </a:blip>
          <a:srcRect b="159" l="113" r="230" t="237"/>
          <a:stretch/>
        </p:blipFill>
        <p:spPr>
          <a:xfrm>
            <a:off x="5302250" y="1714500"/>
            <a:ext cx="2770188" cy="2000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15"/>
          <p:cNvGrpSpPr/>
          <p:nvPr/>
        </p:nvGrpSpPr>
        <p:grpSpPr>
          <a:xfrm>
            <a:off x="5308601" y="3886200"/>
            <a:ext cx="2760663" cy="2503488"/>
            <a:chOff x="1080" y="2560"/>
            <a:chExt cx="1739" cy="1577"/>
          </a:xfrm>
        </p:grpSpPr>
        <p:pic>
          <p:nvPicPr>
            <p:cNvPr descr="gc_llama_out1" id="709" name="Google Shape;709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80" y="2560"/>
              <a:ext cx="1739" cy="1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15"/>
            <p:cNvSpPr txBox="1"/>
            <p:nvPr/>
          </p:nvSpPr>
          <p:spPr>
            <a:xfrm>
              <a:off x="1387" y="3945"/>
              <a:ext cx="127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000" u="none" cap="none" strike="noStrike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Error Rate: 0.72%</a:t>
              </a:r>
              <a:endParaRPr/>
            </a:p>
          </p:txBody>
        </p:sp>
      </p:grpSp>
      <p:sp>
        <p:nvSpPr>
          <p:cNvPr id="711" name="Google Shape;711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1.87%</a:t>
            </a:r>
            <a:endParaRPr/>
          </a:p>
        </p:txBody>
      </p:sp>
      <p:sp>
        <p:nvSpPr>
          <p:cNvPr id="712" name="Google Shape;712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1.81%</a:t>
            </a:r>
            <a:endParaRPr/>
          </a:p>
        </p:txBody>
      </p:sp>
      <p:sp>
        <p:nvSpPr>
          <p:cNvPr id="713" name="Google Shape;713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1.32%</a:t>
            </a:r>
            <a:endParaRPr/>
          </a:p>
        </p:txBody>
      </p:sp>
      <p:sp>
        <p:nvSpPr>
          <p:cNvPr id="714" name="Google Shape;714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1.25%</a:t>
            </a:r>
            <a:endParaRPr/>
          </a:p>
        </p:txBody>
      </p:sp>
      <p:sp>
        <p:nvSpPr>
          <p:cNvPr id="715" name="Google Shape;715;p15"/>
          <p:cNvSpPr txBox="1"/>
          <p:nvPr/>
        </p:nvSpPr>
        <p:spPr>
          <a:xfrm>
            <a:off x="2516189" y="6073775"/>
            <a:ext cx="2028825" cy="30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Error Rate: 0.72%</a:t>
            </a:r>
            <a:endParaRPr/>
          </a:p>
        </p:txBody>
      </p:sp>
      <p:grpSp>
        <p:nvGrpSpPr>
          <p:cNvPr id="716" name="Google Shape;716;p15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717" name="Google Shape;717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8" name="Google Shape;718;p15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9" name="Google Shape;719;p15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720" name="Google Shape;720;p15"/>
          <p:cNvSpPr txBox="1"/>
          <p:nvPr/>
        </p:nvSpPr>
        <p:spPr>
          <a:xfrm>
            <a:off x="1028701" y="2352675"/>
            <a:ext cx="8096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Input</a:t>
            </a:r>
            <a:endParaRPr/>
          </a:p>
        </p:txBody>
      </p:sp>
      <p:sp>
        <p:nvSpPr>
          <p:cNvPr id="721" name="Google Shape;721;p15"/>
          <p:cNvSpPr txBox="1"/>
          <p:nvPr/>
        </p:nvSpPr>
        <p:spPr>
          <a:xfrm>
            <a:off x="957263" y="4667251"/>
            <a:ext cx="8699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descr="bj_llama_in4" id="722" name="Google Shape;722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28826" y="1714501"/>
            <a:ext cx="2760663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4" id="723" name="Google Shape;723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19300" y="3873501"/>
            <a:ext cx="2770188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5" id="724" name="Google Shape;72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19301" y="1714501"/>
            <a:ext cx="2760663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out5" id="725" name="Google Shape;725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00251" y="3867151"/>
            <a:ext cx="2779713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j_llama_in_all" id="726" name="Google Shape;726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01838" y="1712914"/>
            <a:ext cx="2794000" cy="20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t2" id="732" name="Google Shape;7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751" y="1257300"/>
            <a:ext cx="1573213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6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Summary</a:t>
            </a:r>
            <a:endParaRPr/>
          </a:p>
        </p:txBody>
      </p:sp>
      <p:sp>
        <p:nvSpPr>
          <p:cNvPr id="734" name="Google Shape;734;p16"/>
          <p:cNvSpPr txBox="1"/>
          <p:nvPr/>
        </p:nvSpPr>
        <p:spPr>
          <a:xfrm>
            <a:off x="711201" y="5654676"/>
            <a:ext cx="125412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Magic Wand (198?)</a:t>
            </a:r>
            <a:endParaRPr/>
          </a:p>
        </p:txBody>
      </p:sp>
      <p:sp>
        <p:nvSpPr>
          <p:cNvPr id="735" name="Google Shape;735;p16"/>
          <p:cNvSpPr txBox="1"/>
          <p:nvPr/>
        </p:nvSpPr>
        <p:spPr>
          <a:xfrm>
            <a:off x="2222501" y="5641976"/>
            <a:ext cx="1965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Intelligent Scissors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Mortensen and   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 Barrett (1995)</a:t>
            </a:r>
            <a:endParaRPr/>
          </a:p>
        </p:txBody>
      </p:sp>
      <p:sp>
        <p:nvSpPr>
          <p:cNvPr id="736" name="Google Shape;736;p16"/>
          <p:cNvSpPr txBox="1"/>
          <p:nvPr/>
        </p:nvSpPr>
        <p:spPr>
          <a:xfrm>
            <a:off x="8043864" y="5657851"/>
            <a:ext cx="1214437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GrabCut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Rother et al. (2004)</a:t>
            </a:r>
            <a:endParaRPr/>
          </a:p>
        </p:txBody>
      </p:sp>
      <p:sp>
        <p:nvSpPr>
          <p:cNvPr id="737" name="Google Shape;737;p16"/>
          <p:cNvSpPr txBox="1"/>
          <p:nvPr/>
        </p:nvSpPr>
        <p:spPr>
          <a:xfrm>
            <a:off x="4256089" y="5648326"/>
            <a:ext cx="1349375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Graph Cuts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Boykov and   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    Jolly (2001)</a:t>
            </a:r>
            <a:endParaRPr/>
          </a:p>
        </p:txBody>
      </p:sp>
      <p:sp>
        <p:nvSpPr>
          <p:cNvPr id="738" name="Google Shape;738;p16"/>
          <p:cNvSpPr txBox="1"/>
          <p:nvPr/>
        </p:nvSpPr>
        <p:spPr>
          <a:xfrm>
            <a:off x="5989639" y="5645151"/>
            <a:ext cx="1489075" cy="549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LazySnapping</a:t>
            </a:r>
            <a:b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GB" sz="1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Li et al. (2004)</a:t>
            </a:r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>
            <a:off x="7689850" y="3448050"/>
            <a:ext cx="1562100" cy="2190750"/>
            <a:chOff x="4816" y="2224"/>
            <a:chExt cx="984" cy="1380"/>
          </a:xfrm>
        </p:grpSpPr>
        <p:sp>
          <p:nvSpPr>
            <p:cNvPr id="740" name="Google Shape;740;p16"/>
            <p:cNvSpPr/>
            <p:nvPr/>
          </p:nvSpPr>
          <p:spPr>
            <a:xfrm>
              <a:off x="4816" y="2240"/>
              <a:ext cx="944" cy="132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1" id="741" name="Google Shape;74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39" y="2224"/>
              <a:ext cx="961" cy="1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" name="Google Shape;742;p16"/>
          <p:cNvGrpSpPr/>
          <p:nvPr/>
        </p:nvGrpSpPr>
        <p:grpSpPr>
          <a:xfrm>
            <a:off x="2400300" y="3460751"/>
            <a:ext cx="1549400" cy="2112963"/>
            <a:chOff x="1192" y="2192"/>
            <a:chExt cx="976" cy="1331"/>
          </a:xfrm>
        </p:grpSpPr>
        <p:sp>
          <p:nvSpPr>
            <p:cNvPr id="743" name="Google Shape;743;p16"/>
            <p:cNvSpPr/>
            <p:nvPr/>
          </p:nvSpPr>
          <p:spPr>
            <a:xfrm>
              <a:off x="1200" y="2192"/>
              <a:ext cx="944" cy="132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ject2" id="744" name="Google Shape;74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2" y="2208"/>
              <a:ext cx="976" cy="13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lipboard" id="745" name="Google Shape;7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2164" y="1266826"/>
            <a:ext cx="1646237" cy="2117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03463_r" id="746" name="Google Shape;74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5188" y="3494089"/>
            <a:ext cx="1439862" cy="2079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747" name="Google Shape;747;p16"/>
          <p:cNvGrpSpPr/>
          <p:nvPr/>
        </p:nvGrpSpPr>
        <p:grpSpPr>
          <a:xfrm>
            <a:off x="4202114" y="3441700"/>
            <a:ext cx="1538287" cy="2209800"/>
            <a:chOff x="2599" y="2200"/>
            <a:chExt cx="969" cy="1392"/>
          </a:xfrm>
        </p:grpSpPr>
        <p:sp>
          <p:nvSpPr>
            <p:cNvPr id="748" name="Google Shape;748;p16"/>
            <p:cNvSpPr/>
            <p:nvPr/>
          </p:nvSpPr>
          <p:spPr>
            <a:xfrm>
              <a:off x="2600" y="2224"/>
              <a:ext cx="944" cy="132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1" id="749" name="Google Shape;749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99" y="2200"/>
              <a:ext cx="969" cy="13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6"/>
          <p:cNvGrpSpPr/>
          <p:nvPr/>
        </p:nvGrpSpPr>
        <p:grpSpPr>
          <a:xfrm>
            <a:off x="635000" y="3400425"/>
            <a:ext cx="1468438" cy="2184400"/>
            <a:chOff x="232" y="2184"/>
            <a:chExt cx="925" cy="1376"/>
          </a:xfrm>
        </p:grpSpPr>
        <p:sp>
          <p:nvSpPr>
            <p:cNvPr id="751" name="Google Shape;751;p16"/>
            <p:cNvSpPr/>
            <p:nvPr/>
          </p:nvSpPr>
          <p:spPr>
            <a:xfrm>
              <a:off x="232" y="2216"/>
              <a:ext cx="920" cy="134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ject1" id="752" name="Google Shape;752;p16"/>
            <p:cNvPicPr preferRelativeResize="0"/>
            <p:nvPr/>
          </p:nvPicPr>
          <p:blipFill rotWithShape="1">
            <a:blip r:embed="rId9">
              <a:alphaModFix/>
            </a:blip>
            <a:srcRect b="0" l="29850" r="23880" t="-3731"/>
            <a:stretch/>
          </p:blipFill>
          <p:spPr>
            <a:xfrm>
              <a:off x="248" y="2184"/>
              <a:ext cx="909" cy="13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out3" id="753" name="Google Shape;75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901" y="1282700"/>
            <a:ext cx="15732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6" id="754" name="Google Shape;754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4901" y="1270000"/>
            <a:ext cx="15732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7" id="755" name="Google Shape;755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1" y="1270000"/>
            <a:ext cx="1573213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6"/>
          <p:cNvSpPr/>
          <p:nvPr/>
        </p:nvSpPr>
        <p:spPr>
          <a:xfrm>
            <a:off x="7710489" y="1362075"/>
            <a:ext cx="1417637" cy="1924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16"/>
          <p:cNvGrpSpPr/>
          <p:nvPr/>
        </p:nvGrpSpPr>
        <p:grpSpPr>
          <a:xfrm>
            <a:off x="381000" y="6478588"/>
            <a:ext cx="9144000" cy="417512"/>
            <a:chOff x="0" y="4057"/>
            <a:chExt cx="5760" cy="263"/>
          </a:xfrm>
        </p:grpSpPr>
        <p:pic>
          <p:nvPicPr>
            <p:cNvPr descr="MSRClogo" id="758" name="Google Shape;758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9" name="Google Shape;759;p16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0" name="Google Shape;760;p16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7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cv2.grabCut()</a:t>
            </a:r>
            <a:endParaRPr/>
          </a:p>
        </p:txBody>
      </p:sp>
      <p:sp>
        <p:nvSpPr>
          <p:cNvPr id="766" name="Google Shape;766;p17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Syntax: </a:t>
            </a:r>
            <a:endParaRPr/>
          </a:p>
          <a:p>
            <a:pPr indent="0" lvl="1" marL="4572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GB" sz="1800"/>
              <a:t>cv2.grabCut(image, mask, rectangle, backgroundModel, foregroundModel, iterationCount[, mode])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Parameters: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image: Input 8-bit 3-channel image.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GB" sz="2000"/>
              <a:t>mask: Input/output 8-bit single-channel mask. The mask is initialized by the function when mode is set to GC_INIT_WITH_RECT. Its elements may have one of following values: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GC_BGD defines an obvious background pixels.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GC_FGD defines an obvious foreground (object) pixel.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GC_PR_BGD defines a possible background pixel.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</a:pPr>
            <a:r>
              <a:rPr lang="en-GB" sz="1600"/>
              <a:t>GC_PR_FGD defines a possible foreground pixel.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8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cv2.grabCut()</a:t>
            </a:r>
            <a:endParaRPr/>
          </a:p>
        </p:txBody>
      </p:sp>
      <p:sp>
        <p:nvSpPr>
          <p:cNvPr id="772" name="Google Shape;772;p18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Parameters: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rectangle: It is the region of interest containing a segmented object. The pixels outside of the ROI are marked as obvious background. The parameter is only used when mode==GC_INIT_WITH_RECT.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backgroundModel: Temporary array for the background model.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foregroundModel: Temporary array for the foreground model.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iterationCount: Number of iterations the algorithm should make before returning the result. Note that the result can be refined with further calls with mode==GC_INIT_WITH_MASK or mode==GC_EVAL.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</a:pPr>
            <a:r>
              <a:rPr lang="en-GB" sz="1800"/>
              <a:t>mode: It defines the Operation mode. It can be one of the following: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</a:pPr>
            <a:r>
              <a:rPr lang="en-GB" sz="1400"/>
              <a:t>GC_INIT_WITH_RECT: The function initializes the state and the mask using the provided rectangle. After that it runs iterCount iterations of the algorithm.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</a:pPr>
            <a:r>
              <a:rPr lang="en-GB" sz="1400"/>
              <a:t>GC_INIT_WITH_MASK: The function initializes the state using the provided mask. Note that GC_INIT_WITH_RECT and GC_INIT_WITH_MASK can be combined. Then, all the pixels outside of the ROI are automatically initialized with GC_BGD.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</a:pPr>
            <a:r>
              <a:rPr lang="en-GB" sz="1400"/>
              <a:t>GC_EVAL: The value means that the algorithm should just resume.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9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9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79" name="Google Shape;7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274637"/>
            <a:ext cx="5850909" cy="655968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9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https://www.geeksforgeeks.org/python-foreground-extraction-in-an-image-using-grabcut-algorithm/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"/>
          <p:cNvSpPr txBox="1"/>
          <p:nvPr>
            <p:ph type="title"/>
          </p:nvPr>
        </p:nvSpPr>
        <p:spPr>
          <a:xfrm>
            <a:off x="381000" y="0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Problem</a:t>
            </a:r>
            <a:endParaRPr/>
          </a:p>
        </p:txBody>
      </p:sp>
      <p:grpSp>
        <p:nvGrpSpPr>
          <p:cNvPr id="243" name="Google Shape;243;p2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244" name="Google Shape;24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" name="Google Shape;245;p2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Google Shape;246;p2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pic>
        <p:nvPicPr>
          <p:cNvPr descr="llama" id="247" name="Google Shape;24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1" y="2132014"/>
            <a:ext cx="4214813" cy="30495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"/>
          <p:cNvSpPr/>
          <p:nvPr/>
        </p:nvSpPr>
        <p:spPr>
          <a:xfrm rot="-5400000">
            <a:off x="5397500" y="3089275"/>
            <a:ext cx="596900" cy="952500"/>
          </a:xfrm>
          <a:prstGeom prst="downArrow">
            <a:avLst>
              <a:gd fmla="val 42556" name="adj1"/>
              <a:gd fmla="val 46705" name="adj2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"/>
          <p:cNvSpPr txBox="1"/>
          <p:nvPr/>
        </p:nvSpPr>
        <p:spPr>
          <a:xfrm>
            <a:off x="4797425" y="3933826"/>
            <a:ext cx="18859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 &amp; Accurate ?</a:t>
            </a:r>
            <a:endParaRPr/>
          </a:p>
        </p:txBody>
      </p:sp>
      <p:pic>
        <p:nvPicPr>
          <p:cNvPr descr="t2" id="250" name="Google Shape;25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5139" y="3013076"/>
            <a:ext cx="2232025" cy="22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0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0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7" name="Google Shape;787;p20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https://www.geeksforgeeks.org/python-foreground-extraction-in-an-image-using-grabcut-algorithm/</a:t>
            </a:r>
            <a:endParaRPr/>
          </a:p>
        </p:txBody>
      </p:sp>
      <p:pic>
        <p:nvPicPr>
          <p:cNvPr id="788" name="Google Shape;7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600200"/>
            <a:ext cx="5754152" cy="370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1"/>
          <p:cNvSpPr txBox="1"/>
          <p:nvPr>
            <p:ph type="title"/>
          </p:nvPr>
        </p:nvSpPr>
        <p:spPr>
          <a:xfrm>
            <a:off x="495300" y="274638"/>
            <a:ext cx="69342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1"/>
          <p:cNvSpPr txBox="1"/>
          <p:nvPr>
            <p:ph idx="1" type="body"/>
          </p:nvPr>
        </p:nvSpPr>
        <p:spPr>
          <a:xfrm>
            <a:off x="495300" y="1600200"/>
            <a:ext cx="8915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5" name="Google Shape;795;p21"/>
          <p:cNvSpPr/>
          <p:nvPr/>
        </p:nvSpPr>
        <p:spPr>
          <a:xfrm>
            <a:off x="6346209" y="2503311"/>
            <a:ext cx="327546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https://www.geeksforgeeks.org/python-foreground-extraction-in-an-image-using-grabcut-algorithm/</a:t>
            </a:r>
            <a:endParaRPr/>
          </a:p>
        </p:txBody>
      </p:sp>
      <p:pic>
        <p:nvPicPr>
          <p:cNvPr id="796" name="Google Shape;7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600199"/>
            <a:ext cx="5814202" cy="396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2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Tham khảo</a:t>
            </a:r>
            <a:endParaRPr/>
          </a:p>
        </p:txBody>
      </p:sp>
      <p:sp>
        <p:nvSpPr>
          <p:cNvPr id="802" name="Google Shape;802;p22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3"/>
              </a:rPr>
              <a:t>https://www.pyimagesearch.com/2020/07/27/opencv-grabcut-foreground-segmentation-and-extraction/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https://docs.opencv.org/3.4/d8/d83/tutorial_py_grabcut.html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/>
              <a:t>https://cvg.ethz.ch/teaching/cvl/2012/grabcut-siggraph04.pdf</a:t>
            </a:r>
            <a:endParaRPr/>
          </a:p>
        </p:txBody>
      </p:sp>
      <p:sp>
        <p:nvSpPr>
          <p:cNvPr id="803" name="Google Shape;803;p22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04" name="Google Shape;8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403" y="3805239"/>
            <a:ext cx="68294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3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3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def GraphSeg(path_filename, x, y, w, h):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img = cv2.imread(path_filename)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img = cv2.cvtColor(img, cv2.COLOR_BGR2RGB)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plt.imshow(img)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plt.show()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print(img.shape)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mask = np.zeros(img.shape[:2], np.uint8)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backgroundModel = np.zeros((1, 65), np.float64)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foregroundModel = np.zeros((1, 65), np.float64)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rectangle = (x, y, w, h)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cv2.grabCut(img, mask, rectangle,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           backgroundModel, foregroundModel,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            5, cv2.GC_INIT_WITH_RECT)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mask2 = np.where((mask == 2) | (mask == 0), 0, 1).astype('uint8')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res = img * mask2[:, :, np.newaxis]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plt.imshow(res)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plt.show()</a:t>
            </a:r>
            <a:endParaRPr/>
          </a:p>
          <a:p>
            <a:pPr indent="0" lvl="0" marL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res = cv2.cvtColor(res, cv2.COLOR_BGR2RGB)</a:t>
            </a:r>
            <a:endParaRPr/>
          </a:p>
        </p:txBody>
      </p:sp>
      <p:sp>
        <p:nvSpPr>
          <p:cNvPr id="811" name="Google Shape;811;p23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4"/>
          <p:cNvSpPr txBox="1"/>
          <p:nvPr>
            <p:ph type="title"/>
          </p:nvPr>
        </p:nvSpPr>
        <p:spPr>
          <a:xfrm>
            <a:off x="495300" y="115295"/>
            <a:ext cx="7016750" cy="86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Bài tập thực hành</a:t>
            </a:r>
            <a:endParaRPr/>
          </a:p>
        </p:txBody>
      </p:sp>
      <p:sp>
        <p:nvSpPr>
          <p:cNvPr id="817" name="Google Shape;817;p24"/>
          <p:cNvSpPr txBox="1"/>
          <p:nvPr>
            <p:ph idx="1" type="body"/>
          </p:nvPr>
        </p:nvSpPr>
        <p:spPr>
          <a:xfrm>
            <a:off x="495300" y="1438277"/>
            <a:ext cx="8915400" cy="473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GB"/>
              <a:t>Áp dụng thuật toán Graphcut cho các ảnh sau: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GB"/>
              <a:t>Lionel-Messi.jpg  🡪 chọn được Messi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GB"/>
              <a:t>Dogcat.jpg 🡪 Chọn cat hoặc dog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</a:pPr>
            <a:r>
              <a:rPr lang="en-GB"/>
              <a:t>camourflage_xxxxxx.jpg 🡪 chọn object có trong ảnh</a:t>
            </a:r>
            <a:endParaRPr/>
          </a:p>
        </p:txBody>
      </p:sp>
      <p:sp>
        <p:nvSpPr>
          <p:cNvPr id="818" name="Google Shape;818;p24"/>
          <p:cNvSpPr txBox="1"/>
          <p:nvPr>
            <p:ph idx="12" type="sldNum"/>
          </p:nvPr>
        </p:nvSpPr>
        <p:spPr>
          <a:xfrm>
            <a:off x="7709828" y="6323013"/>
            <a:ext cx="1750748" cy="29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256" name="Google Shape;256;p3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105276" y="2171700"/>
            <a:ext cx="4835525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Graph Cuts modelling in images</a:t>
            </a:r>
            <a:endParaRPr sz="2800">
              <a:solidFill>
                <a:srgbClr val="F1AE05"/>
              </a:solidFill>
            </a:endParaRPr>
          </a:p>
        </p:txBody>
      </p:sp>
      <p:grpSp>
        <p:nvGrpSpPr>
          <p:cNvPr id="258" name="Google Shape;258;p3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259" name="Google Shape;25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Google Shape;260;p3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1" name="Google Shape;261;p3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sp>
        <p:nvSpPr>
          <p:cNvPr id="262" name="Google Shape;262;p3"/>
          <p:cNvSpPr txBox="1"/>
          <p:nvPr/>
        </p:nvSpPr>
        <p:spPr>
          <a:xfrm>
            <a:off x="1760539" y="1568450"/>
            <a:ext cx="10429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grpSp>
        <p:nvGrpSpPr>
          <p:cNvPr id="263" name="Google Shape;263;p3"/>
          <p:cNvGrpSpPr/>
          <p:nvPr/>
        </p:nvGrpSpPr>
        <p:grpSpPr>
          <a:xfrm>
            <a:off x="4789488" y="3260725"/>
            <a:ext cx="3478212" cy="7938"/>
            <a:chOff x="2777" y="2054"/>
            <a:chExt cx="2191" cy="5"/>
          </a:xfrm>
        </p:grpSpPr>
        <p:cxnSp>
          <p:nvCxnSpPr>
            <p:cNvPr id="264" name="Google Shape;264;p3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5" name="Google Shape;265;p3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6" name="Google Shape;266;p3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7" name="Google Shape;267;p3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8" name="Google Shape;268;p3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69" name="Google Shape;269;p3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270" name="Google Shape;270;p3"/>
          <p:cNvGrpSpPr/>
          <p:nvPr/>
        </p:nvGrpSpPr>
        <p:grpSpPr>
          <a:xfrm>
            <a:off x="4714875" y="2063751"/>
            <a:ext cx="3602038" cy="1114425"/>
            <a:chOff x="2730" y="1300"/>
            <a:chExt cx="2269" cy="702"/>
          </a:xfrm>
        </p:grpSpPr>
        <p:cxnSp>
          <p:nvCxnSpPr>
            <p:cNvPr id="271" name="Google Shape;271;p3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2" name="Google Shape;272;p3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3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4" name="Google Shape;274;p3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" name="Google Shape;275;p3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3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7" name="Google Shape;277;p3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78" name="Google Shape;278;p3"/>
          <p:cNvGrpSpPr/>
          <p:nvPr/>
        </p:nvGrpSpPr>
        <p:grpSpPr>
          <a:xfrm>
            <a:off x="4729164" y="3400425"/>
            <a:ext cx="3621087" cy="1155700"/>
            <a:chOff x="2739" y="2142"/>
            <a:chExt cx="2281" cy="728"/>
          </a:xfrm>
        </p:grpSpPr>
        <p:cxnSp>
          <p:nvCxnSpPr>
            <p:cNvPr id="279" name="Google Shape;279;p3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3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3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2" name="Google Shape;282;p3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3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4" name="Google Shape;284;p3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5" name="Google Shape;285;p3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6" name="Google Shape;286;p3"/>
          <p:cNvGrpSpPr/>
          <p:nvPr/>
        </p:nvGrpSpPr>
        <p:grpSpPr>
          <a:xfrm>
            <a:off x="762000" y="2085975"/>
            <a:ext cx="3028950" cy="2343150"/>
            <a:chOff x="240" y="1314"/>
            <a:chExt cx="1908" cy="1476"/>
          </a:xfrm>
        </p:grpSpPr>
        <p:sp>
          <p:nvSpPr>
            <p:cNvPr id="287" name="Google Shape;287;p3"/>
            <p:cNvSpPr/>
            <p:nvPr/>
          </p:nvSpPr>
          <p:spPr>
            <a:xfrm>
              <a:off x="240" y="1314"/>
              <a:ext cx="1908" cy="14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78" y="1434"/>
              <a:ext cx="1202" cy="121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9" name="Google Shape;289;p3"/>
          <p:cNvCxnSpPr/>
          <p:nvPr/>
        </p:nvCxnSpPr>
        <p:spPr>
          <a:xfrm>
            <a:off x="765176" y="3698875"/>
            <a:ext cx="3013075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" name="Google Shape;290;p3"/>
          <p:cNvGrpSpPr/>
          <p:nvPr/>
        </p:nvGrpSpPr>
        <p:grpSpPr>
          <a:xfrm>
            <a:off x="1409700" y="1939926"/>
            <a:ext cx="7835900" cy="4314825"/>
            <a:chOff x="648" y="1222"/>
            <a:chExt cx="4936" cy="2718"/>
          </a:xfrm>
        </p:grpSpPr>
        <p:sp>
          <p:nvSpPr>
            <p:cNvPr id="291" name="Google Shape;291;p3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292" name="Google Shape;292;p3"/>
            <p:cNvSpPr txBox="1"/>
            <p:nvPr/>
          </p:nvSpPr>
          <p:spPr>
            <a:xfrm>
              <a:off x="654" y="3414"/>
              <a:ext cx="442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Cut:</a:t>
              </a: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separating source and sink; Energy: collection of edges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 txBox="1"/>
            <p:nvPr/>
          </p:nvSpPr>
          <p:spPr>
            <a:xfrm>
              <a:off x="648" y="3690"/>
              <a:ext cx="4362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20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Min Cut:</a:t>
              </a: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Global minimal enegry in polynomial time</a:t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3"/>
          <p:cNvGrpSpPr/>
          <p:nvPr/>
        </p:nvGrpSpPr>
        <p:grpSpPr>
          <a:xfrm>
            <a:off x="4470401" y="3111500"/>
            <a:ext cx="4125913" cy="331788"/>
            <a:chOff x="2576" y="1960"/>
            <a:chExt cx="2599" cy="209"/>
          </a:xfrm>
        </p:grpSpPr>
        <p:sp>
          <p:nvSpPr>
            <p:cNvPr id="296" name="Google Shape;296;p3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3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301" name="Google Shape;301;p3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4" name="Google Shape;304;p3"/>
          <p:cNvGrpSpPr/>
          <p:nvPr/>
        </p:nvGrpSpPr>
        <p:grpSpPr>
          <a:xfrm>
            <a:off x="5784851" y="1163638"/>
            <a:ext cx="1681163" cy="971550"/>
            <a:chOff x="3404" y="733"/>
            <a:chExt cx="1059" cy="612"/>
          </a:xfrm>
        </p:grpSpPr>
        <p:sp>
          <p:nvSpPr>
            <p:cNvPr id="305" name="Google Shape;305;p3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5759451" y="4433888"/>
            <a:ext cx="1604963" cy="990600"/>
            <a:chOff x="3388" y="2793"/>
            <a:chExt cx="1011" cy="624"/>
          </a:xfrm>
        </p:grpSpPr>
        <p:sp>
          <p:nvSpPr>
            <p:cNvPr id="308" name="Google Shape;308;p3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315" name="Google Shape;315;p4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  <p:grpSp>
        <p:nvGrpSpPr>
          <p:cNvPr id="317" name="Google Shape;317;p4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318" name="Google Shape;318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9" name="Google Shape;319;p4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0" name="Google Shape;320;p4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321" name="Google Shape;321;p4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322" name="Google Shape;322;p4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3" name="Google Shape;323;p4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4" name="Google Shape;324;p4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5" name="Google Shape;325;p4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6" name="Google Shape;326;p4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27" name="Google Shape;327;p4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328" name="Google Shape;328;p4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329" name="Google Shape;329;p4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4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1" name="Google Shape;331;p4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2" name="Google Shape;332;p4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3" name="Google Shape;333;p4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4" name="Google Shape;334;p4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5" name="Google Shape;335;p4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6" name="Google Shape;336;p4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337" name="Google Shape;337;p4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8" name="Google Shape;338;p4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9" name="Google Shape;339;p4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0" name="Google Shape;340;p4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4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4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3" name="Google Shape;343;p4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4" name="Google Shape;344;p4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345" name="Google Shape;345;p4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4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348" name="Google Shape;348;p4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" name="Google Shape;352;p4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353" name="Google Shape;353;p4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6" name="Google Shape;356;p4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357" name="Google Shape;357;p4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4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360" name="Google Shape;360;p4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"/>
          <p:cNvSpPr txBox="1"/>
          <p:nvPr/>
        </p:nvSpPr>
        <p:spPr>
          <a:xfrm>
            <a:off x="531813" y="1677989"/>
            <a:ext cx="4235450" cy="193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368" name="Google Shape;368;p5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5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370" name="Google Shape;370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5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" name="Google Shape;372;p5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373" name="Google Shape;373;p5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374" name="Google Shape;374;p5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5" name="Google Shape;375;p5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6" name="Google Shape;376;p5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7" name="Google Shape;377;p5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8" name="Google Shape;378;p5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79" name="Google Shape;379;p5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380" name="Google Shape;380;p5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381" name="Google Shape;381;p5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2" name="Google Shape;382;p5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3" name="Google Shape;383;p5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5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5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6" name="Google Shape;386;p5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7" name="Google Shape;387;p5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8" name="Google Shape;388;p5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389" name="Google Shape;389;p5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5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1" name="Google Shape;391;p5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2" name="Google Shape;392;p5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3" name="Google Shape;393;p5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" name="Google Shape;394;p5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5" name="Google Shape;395;p5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6" name="Google Shape;396;p5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397" name="Google Shape;397;p5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5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400" name="Google Shape;400;p5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4" name="Google Shape;404;p5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405" name="Google Shape;405;p5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" name="Google Shape;408;p5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409" name="Google Shape;409;p5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" name="Google Shape;411;p5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412" name="Google Shape;412;p5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"/>
          <p:cNvSpPr txBox="1"/>
          <p:nvPr/>
        </p:nvSpPr>
        <p:spPr>
          <a:xfrm>
            <a:off x="531813" y="1677989"/>
            <a:ext cx="4235450" cy="37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Data term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assigning label)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1AE0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Regularization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separating neighbors)</a:t>
            </a:r>
            <a:endParaRPr/>
          </a:p>
        </p:txBody>
      </p:sp>
      <p:sp>
        <p:nvSpPr>
          <p:cNvPr id="415" name="Google Shape;415;p5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421" name="Google Shape;421;p6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6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423" name="Google Shape;42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4" name="Google Shape;424;p6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5" name="Google Shape;425;p6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426" name="Google Shape;426;p6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427" name="Google Shape;427;p6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28" name="Google Shape;428;p6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29" name="Google Shape;429;p6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0" name="Google Shape;430;p6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1" name="Google Shape;431;p6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2" name="Google Shape;432;p6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433" name="Google Shape;433;p6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434" name="Google Shape;434;p6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5" name="Google Shape;435;p6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" name="Google Shape;436;p6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" name="Google Shape;437;p6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" name="Google Shape;438;p6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6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6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1" name="Google Shape;441;p6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442" name="Google Shape;442;p6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3" name="Google Shape;443;p6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4" name="Google Shape;444;p6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5" name="Google Shape;445;p6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6" name="Google Shape;446;p6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7" name="Google Shape;447;p6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8" name="Google Shape;448;p6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49" name="Google Shape;449;p6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450" name="Google Shape;450;p6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p6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453" name="Google Shape;453;p6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p6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458" name="Google Shape;458;p6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1" name="Google Shape;461;p6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462" name="Google Shape;462;p6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6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465" name="Google Shape;465;p6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7" name="Google Shape;467;p6"/>
          <p:cNvSpPr txBox="1"/>
          <p:nvPr/>
        </p:nvSpPr>
        <p:spPr>
          <a:xfrm>
            <a:off x="531813" y="1677989"/>
            <a:ext cx="4386262" cy="37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Data term =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assigning label)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1AE0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Regularization =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separating neighbors)</a:t>
            </a:r>
            <a:endParaRPr/>
          </a:p>
        </p:txBody>
      </p:sp>
      <p:sp>
        <p:nvSpPr>
          <p:cNvPr id="468" name="Google Shape;468;p6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8" id="474" name="Google Shape;474;p7"/>
          <p:cNvPicPr preferRelativeResize="0"/>
          <p:nvPr/>
        </p:nvPicPr>
        <p:blipFill rotWithShape="1">
          <a:blip r:embed="rId3">
            <a:alphaModFix/>
          </a:blip>
          <a:srcRect b="0" l="0" r="0" t="49146"/>
          <a:stretch/>
        </p:blipFill>
        <p:spPr>
          <a:xfrm>
            <a:off x="4545014" y="2322513"/>
            <a:ext cx="4835525" cy="19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7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476" name="Google Shape;47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7" name="Google Shape;477;p7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7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  <p:grpSp>
        <p:nvGrpSpPr>
          <p:cNvPr id="479" name="Google Shape;479;p7"/>
          <p:cNvGrpSpPr/>
          <p:nvPr/>
        </p:nvGrpSpPr>
        <p:grpSpPr>
          <a:xfrm>
            <a:off x="5229226" y="3411539"/>
            <a:ext cx="3478213" cy="7937"/>
            <a:chOff x="2777" y="2054"/>
            <a:chExt cx="2191" cy="5"/>
          </a:xfrm>
        </p:grpSpPr>
        <p:cxnSp>
          <p:nvCxnSpPr>
            <p:cNvPr id="480" name="Google Shape;480;p7"/>
            <p:cNvCxnSpPr/>
            <p:nvPr/>
          </p:nvCxnSpPr>
          <p:spPr>
            <a:xfrm>
              <a:off x="3178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1" name="Google Shape;481;p7"/>
            <p:cNvCxnSpPr/>
            <p:nvPr/>
          </p:nvCxnSpPr>
          <p:spPr>
            <a:xfrm>
              <a:off x="4370" y="2054"/>
              <a:ext cx="198" cy="0"/>
            </a:xfrm>
            <a:prstGeom prst="straightConnector1">
              <a:avLst/>
            </a:prstGeom>
            <a:noFill/>
            <a:ln cap="flat" cmpd="sng" w="1905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2" name="Google Shape;482;p7"/>
            <p:cNvCxnSpPr/>
            <p:nvPr/>
          </p:nvCxnSpPr>
          <p:spPr>
            <a:xfrm>
              <a:off x="3569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3" name="Google Shape;483;p7"/>
            <p:cNvCxnSpPr/>
            <p:nvPr/>
          </p:nvCxnSpPr>
          <p:spPr>
            <a:xfrm>
              <a:off x="3966" y="2054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4" name="Google Shape;484;p7"/>
            <p:cNvCxnSpPr/>
            <p:nvPr/>
          </p:nvCxnSpPr>
          <p:spPr>
            <a:xfrm>
              <a:off x="4770" y="2059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85" name="Google Shape;485;p7"/>
            <p:cNvCxnSpPr/>
            <p:nvPr/>
          </p:nvCxnSpPr>
          <p:spPr>
            <a:xfrm>
              <a:off x="2777" y="2058"/>
              <a:ext cx="198" cy="0"/>
            </a:xfrm>
            <a:prstGeom prst="straightConnector1">
              <a:avLst/>
            </a:prstGeom>
            <a:noFill/>
            <a:ln cap="flat" cmpd="sng" w="38100">
              <a:solidFill>
                <a:srgbClr val="FFFF99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grpSp>
        <p:nvGrpSpPr>
          <p:cNvPr id="486" name="Google Shape;486;p7"/>
          <p:cNvGrpSpPr/>
          <p:nvPr/>
        </p:nvGrpSpPr>
        <p:grpSpPr>
          <a:xfrm>
            <a:off x="5154614" y="2214564"/>
            <a:ext cx="3602037" cy="1114425"/>
            <a:chOff x="2730" y="1300"/>
            <a:chExt cx="2269" cy="702"/>
          </a:xfrm>
        </p:grpSpPr>
        <p:cxnSp>
          <p:nvCxnSpPr>
            <p:cNvPr id="487" name="Google Shape;487;p7"/>
            <p:cNvCxnSpPr/>
            <p:nvPr/>
          </p:nvCxnSpPr>
          <p:spPr>
            <a:xfrm>
              <a:off x="3929" y="1321"/>
              <a:ext cx="689" cy="64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8" name="Google Shape;488;p7"/>
            <p:cNvCxnSpPr/>
            <p:nvPr/>
          </p:nvCxnSpPr>
          <p:spPr>
            <a:xfrm>
              <a:off x="3913" y="1339"/>
              <a:ext cx="346" cy="617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9" name="Google Shape;489;p7"/>
            <p:cNvCxnSpPr/>
            <p:nvPr/>
          </p:nvCxnSpPr>
          <p:spPr>
            <a:xfrm>
              <a:off x="3873" y="1345"/>
              <a:ext cx="0" cy="614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0" name="Google Shape;490;p7"/>
            <p:cNvCxnSpPr/>
            <p:nvPr/>
          </p:nvCxnSpPr>
          <p:spPr>
            <a:xfrm flipH="1">
              <a:off x="3503" y="1345"/>
              <a:ext cx="347" cy="630"/>
            </a:xfrm>
            <a:prstGeom prst="straightConnector1">
              <a:avLst/>
            </a:pr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1" name="Google Shape;491;p7"/>
            <p:cNvCxnSpPr/>
            <p:nvPr/>
          </p:nvCxnSpPr>
          <p:spPr>
            <a:xfrm flipH="1">
              <a:off x="3129" y="1318"/>
              <a:ext cx="693" cy="658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2" name="Google Shape;492;p7"/>
            <p:cNvCxnSpPr/>
            <p:nvPr/>
          </p:nvCxnSpPr>
          <p:spPr>
            <a:xfrm flipH="1">
              <a:off x="2730" y="1303"/>
              <a:ext cx="1074" cy="6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3956" y="1300"/>
              <a:ext cx="1043" cy="702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94" name="Google Shape;494;p7"/>
          <p:cNvGrpSpPr/>
          <p:nvPr/>
        </p:nvGrpSpPr>
        <p:grpSpPr>
          <a:xfrm>
            <a:off x="5168900" y="3551238"/>
            <a:ext cx="3621088" cy="1155700"/>
            <a:chOff x="2739" y="2142"/>
            <a:chExt cx="2281" cy="728"/>
          </a:xfrm>
        </p:grpSpPr>
        <p:cxnSp>
          <p:nvCxnSpPr>
            <p:cNvPr id="495" name="Google Shape;495;p7"/>
            <p:cNvCxnSpPr/>
            <p:nvPr/>
          </p:nvCxnSpPr>
          <p:spPr>
            <a:xfrm rot="10800000">
              <a:off x="3112" y="2157"/>
              <a:ext cx="698" cy="663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7"/>
            <p:cNvCxnSpPr/>
            <p:nvPr/>
          </p:nvCxnSpPr>
          <p:spPr>
            <a:xfrm rot="10800000">
              <a:off x="3492" y="2173"/>
              <a:ext cx="361" cy="623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7"/>
            <p:cNvCxnSpPr/>
            <p:nvPr/>
          </p:nvCxnSpPr>
          <p:spPr>
            <a:xfrm rot="10800000">
              <a:off x="3877" y="2170"/>
              <a:ext cx="0" cy="61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8" name="Google Shape;498;p7"/>
            <p:cNvCxnSpPr/>
            <p:nvPr/>
          </p:nvCxnSpPr>
          <p:spPr>
            <a:xfrm flipH="1" rot="10800000">
              <a:off x="3902" y="2166"/>
              <a:ext cx="353" cy="624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7"/>
            <p:cNvCxnSpPr/>
            <p:nvPr/>
          </p:nvCxnSpPr>
          <p:spPr>
            <a:xfrm flipH="1" rot="10800000">
              <a:off x="3940" y="2162"/>
              <a:ext cx="729" cy="655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0" name="Google Shape;500;p7"/>
            <p:cNvCxnSpPr/>
            <p:nvPr/>
          </p:nvCxnSpPr>
          <p:spPr>
            <a:xfrm rot="10800000">
              <a:off x="2739" y="2142"/>
              <a:ext cx="1043" cy="728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01" name="Google Shape;501;p7"/>
            <p:cNvCxnSpPr/>
            <p:nvPr/>
          </p:nvCxnSpPr>
          <p:spPr>
            <a:xfrm flipH="1" rot="10800000">
              <a:off x="3961" y="2153"/>
              <a:ext cx="1059" cy="69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02" name="Google Shape;502;p7"/>
          <p:cNvGrpSpPr/>
          <p:nvPr/>
        </p:nvGrpSpPr>
        <p:grpSpPr>
          <a:xfrm>
            <a:off x="4921250" y="2090739"/>
            <a:ext cx="4764088" cy="2028825"/>
            <a:chOff x="2583" y="1222"/>
            <a:chExt cx="3001" cy="1278"/>
          </a:xfrm>
        </p:grpSpPr>
        <p:sp>
          <p:nvSpPr>
            <p:cNvPr id="503" name="Google Shape;503;p7"/>
            <p:cNvSpPr txBox="1"/>
            <p:nvPr/>
          </p:nvSpPr>
          <p:spPr>
            <a:xfrm>
              <a:off x="4651" y="1222"/>
              <a:ext cx="933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400" u="none" cap="none" strike="noStrike">
                  <a:solidFill>
                    <a:srgbClr val="F1AE05"/>
                  </a:solidFill>
                  <a:latin typeface="Arial"/>
                  <a:ea typeface="Arial"/>
                  <a:cs typeface="Arial"/>
                  <a:sym typeface="Arial"/>
                </a:rPr>
                <a:t> Min Cut</a:t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2583" y="1512"/>
              <a:ext cx="2499" cy="988"/>
            </a:xfrm>
            <a:custGeom>
              <a:rect b="b" l="l" r="r" t="t"/>
              <a:pathLst>
                <a:path extrusionOk="0" h="988" w="2499">
                  <a:moveTo>
                    <a:pt x="2499" y="0"/>
                  </a:moveTo>
                  <a:cubicBezTo>
                    <a:pt x="2411" y="63"/>
                    <a:pt x="2104" y="227"/>
                    <a:pt x="1968" y="378"/>
                  </a:cubicBezTo>
                  <a:cubicBezTo>
                    <a:pt x="1832" y="529"/>
                    <a:pt x="1866" y="824"/>
                    <a:pt x="1683" y="906"/>
                  </a:cubicBezTo>
                  <a:cubicBezTo>
                    <a:pt x="1500" y="988"/>
                    <a:pt x="1048" y="957"/>
                    <a:pt x="870" y="870"/>
                  </a:cubicBezTo>
                  <a:cubicBezTo>
                    <a:pt x="692" y="783"/>
                    <a:pt x="760" y="525"/>
                    <a:pt x="615" y="381"/>
                  </a:cubicBezTo>
                  <a:cubicBezTo>
                    <a:pt x="470" y="237"/>
                    <a:pt x="128" y="85"/>
                    <a:pt x="0" y="7"/>
                  </a:cubicBezTo>
                </a:path>
              </a:pathLst>
            </a:custGeom>
            <a:noFill/>
            <a:ln cap="flat" cmpd="sng" w="635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" name="Google Shape;505;p7"/>
          <p:cNvGrpSpPr/>
          <p:nvPr/>
        </p:nvGrpSpPr>
        <p:grpSpPr>
          <a:xfrm>
            <a:off x="4910138" y="3262314"/>
            <a:ext cx="4125912" cy="331787"/>
            <a:chOff x="2576" y="1960"/>
            <a:chExt cx="2599" cy="209"/>
          </a:xfrm>
        </p:grpSpPr>
        <p:sp>
          <p:nvSpPr>
            <p:cNvPr id="506" name="Google Shape;506;p7"/>
            <p:cNvSpPr/>
            <p:nvPr/>
          </p:nvSpPr>
          <p:spPr>
            <a:xfrm flipH="1" rot="10800000">
              <a:off x="2973" y="1968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7"/>
            <p:cNvSpPr/>
            <p:nvPr/>
          </p:nvSpPr>
          <p:spPr>
            <a:xfrm flipH="1" rot="10800000">
              <a:off x="4567" y="1962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"/>
            <p:cNvSpPr/>
            <p:nvPr/>
          </p:nvSpPr>
          <p:spPr>
            <a:xfrm flipH="1" rot="10800000">
              <a:off x="4977" y="1971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"/>
            <p:cNvSpPr/>
            <p:nvPr/>
          </p:nvSpPr>
          <p:spPr>
            <a:xfrm flipH="1" rot="10800000">
              <a:off x="2576" y="1960"/>
              <a:ext cx="198" cy="19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Google Shape;510;p7"/>
            <p:cNvGrpSpPr/>
            <p:nvPr/>
          </p:nvGrpSpPr>
          <p:grpSpPr>
            <a:xfrm>
              <a:off x="3373" y="1965"/>
              <a:ext cx="999" cy="204"/>
              <a:chOff x="3370" y="1962"/>
              <a:chExt cx="999" cy="204"/>
            </a:xfrm>
          </p:grpSpPr>
          <p:sp>
            <p:nvSpPr>
              <p:cNvPr id="511" name="Google Shape;511;p7"/>
              <p:cNvSpPr/>
              <p:nvPr/>
            </p:nvSpPr>
            <p:spPr>
              <a:xfrm flipH="1" rot="10800000">
                <a:off x="3766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 flipH="1" rot="10800000">
                <a:off x="3370" y="1968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 flipH="1" rot="10800000">
                <a:off x="4171" y="1962"/>
                <a:ext cx="198" cy="19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4" name="Google Shape;514;p7"/>
          <p:cNvGrpSpPr/>
          <p:nvPr/>
        </p:nvGrpSpPr>
        <p:grpSpPr>
          <a:xfrm>
            <a:off x="6224588" y="1314450"/>
            <a:ext cx="1681162" cy="971550"/>
            <a:chOff x="3404" y="733"/>
            <a:chExt cx="1059" cy="612"/>
          </a:xfrm>
        </p:grpSpPr>
        <p:sp>
          <p:nvSpPr>
            <p:cNvPr id="515" name="Google Shape;515;p7"/>
            <p:cNvSpPr txBox="1"/>
            <p:nvPr/>
          </p:nvSpPr>
          <p:spPr>
            <a:xfrm>
              <a:off x="3404" y="733"/>
              <a:ext cx="1059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Foreground (source)</a:t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flipH="1" rot="10800000">
              <a:off x="3779" y="1147"/>
              <a:ext cx="198" cy="198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7"/>
          <p:cNvGrpSpPr/>
          <p:nvPr/>
        </p:nvGrpSpPr>
        <p:grpSpPr>
          <a:xfrm>
            <a:off x="6199188" y="4584700"/>
            <a:ext cx="1604962" cy="990600"/>
            <a:chOff x="3388" y="2793"/>
            <a:chExt cx="1011" cy="624"/>
          </a:xfrm>
        </p:grpSpPr>
        <p:sp>
          <p:nvSpPr>
            <p:cNvPr id="518" name="Google Shape;518;p7"/>
            <p:cNvSpPr txBox="1"/>
            <p:nvPr/>
          </p:nvSpPr>
          <p:spPr>
            <a:xfrm>
              <a:off x="3388" y="2975"/>
              <a:ext cx="1011" cy="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Background</a:t>
              </a:r>
              <a:b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GB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(sink)</a:t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flipH="1">
              <a:off x="3779" y="2793"/>
              <a:ext cx="198" cy="198"/>
            </a:xfrm>
            <a:prstGeom prst="ellipse">
              <a:avLst/>
            </a:prstGeom>
            <a:solidFill>
              <a:srgbClr val="000000"/>
            </a:solidFill>
            <a:ln cap="flat" cmpd="sng" w="38100">
              <a:solidFill>
                <a:srgbClr val="F1AE0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7"/>
          <p:cNvSpPr txBox="1"/>
          <p:nvPr/>
        </p:nvSpPr>
        <p:spPr>
          <a:xfrm>
            <a:off x="531813" y="1677989"/>
            <a:ext cx="4386262" cy="3786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Assume we know foreground is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b="0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and background is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Data term =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whiteness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assigning label)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1AE0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Regularization = </a:t>
            </a:r>
            <a:r>
              <a:rPr b="1" i="0" lang="en-GB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color match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(cost of separating neighbors)</a:t>
            </a:r>
            <a:endParaRPr/>
          </a:p>
        </p:txBody>
      </p:sp>
      <p:sp>
        <p:nvSpPr>
          <p:cNvPr id="521" name="Google Shape;521;p7"/>
          <p:cNvSpPr txBox="1"/>
          <p:nvPr>
            <p:ph type="title"/>
          </p:nvPr>
        </p:nvSpPr>
        <p:spPr>
          <a:xfrm>
            <a:off x="381001" y="1"/>
            <a:ext cx="8577263" cy="134302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/>
              <a:t>  </a:t>
            </a:r>
            <a:r>
              <a:rPr lang="en-GB" sz="3600"/>
              <a:t>Graph Cuts for foreground extraction</a:t>
            </a:r>
            <a:endParaRPr sz="3600">
              <a:solidFill>
                <a:srgbClr val="F1AE0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8"/>
          <p:cNvGrpSpPr/>
          <p:nvPr/>
        </p:nvGrpSpPr>
        <p:grpSpPr>
          <a:xfrm>
            <a:off x="661989" y="1143001"/>
            <a:ext cx="2867025" cy="1914525"/>
            <a:chOff x="665" y="1135"/>
            <a:chExt cx="1806" cy="1206"/>
          </a:xfrm>
        </p:grpSpPr>
        <p:pic>
          <p:nvPicPr>
            <p:cNvPr descr="124080" id="528" name="Google Shape;528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8"/>
            <p:cNvSpPr/>
            <p:nvPr/>
          </p:nvSpPr>
          <p:spPr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8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 </a:t>
            </a:r>
            <a:r>
              <a:rPr lang="en-GB" sz="3600"/>
              <a:t>We are all set now 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3627439" y="4273551"/>
            <a:ext cx="3328987" cy="860425"/>
          </a:xfrm>
          <a:custGeom>
            <a:rect b="b" l="l" r="r" t="t"/>
            <a:pathLst>
              <a:path extrusionOk="0" h="21600" w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"/>
          <p:cNvSpPr/>
          <p:nvPr/>
        </p:nvSpPr>
        <p:spPr>
          <a:xfrm>
            <a:off x="1816100" y="3175000"/>
            <a:ext cx="482600" cy="952500"/>
          </a:xfrm>
          <a:prstGeom prst="downArrow">
            <a:avLst>
              <a:gd fmla="val 50000" name="adj1"/>
              <a:gd fmla="val 49342" name="adj2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"/>
          <p:cNvSpPr txBox="1"/>
          <p:nvPr/>
        </p:nvSpPr>
        <p:spPr>
          <a:xfrm>
            <a:off x="3746500" y="1760538"/>
            <a:ext cx="37909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Initialisation</a:t>
            </a:r>
            <a:endParaRPr/>
          </a:p>
        </p:txBody>
      </p:sp>
      <p:sp>
        <p:nvSpPr>
          <p:cNvPr id="537" name="Google Shape;537;p8"/>
          <p:cNvSpPr txBox="1"/>
          <p:nvPr/>
        </p:nvSpPr>
        <p:spPr>
          <a:xfrm>
            <a:off x="606425" y="4476751"/>
            <a:ext cx="3276600" cy="830263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Learn foreground color model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38" name="Google Shape;538;p8"/>
          <p:cNvSpPr txBox="1"/>
          <p:nvPr/>
        </p:nvSpPr>
        <p:spPr>
          <a:xfrm>
            <a:off x="6875464" y="4340225"/>
            <a:ext cx="2346325" cy="1200150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Graph cuts to infer the foreground</a:t>
            </a: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1677988" y="1455739"/>
            <a:ext cx="550862" cy="13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?</a:t>
            </a:r>
            <a:endParaRPr/>
          </a:p>
        </p:txBody>
      </p:sp>
      <p:pic>
        <p:nvPicPr>
          <p:cNvPr descr="txp_fig" id="540" name="Google Shape;5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4" y="4264025"/>
            <a:ext cx="3100387" cy="477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41" name="Google Shape;5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889" y="4205289"/>
            <a:ext cx="3100387" cy="477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8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543" name="Google Shape;543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4" name="Google Shape;544;p8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5" name="Google Shape;545;p8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9"/>
          <p:cNvGrpSpPr/>
          <p:nvPr/>
        </p:nvGrpSpPr>
        <p:grpSpPr>
          <a:xfrm>
            <a:off x="661989" y="1143001"/>
            <a:ext cx="2867025" cy="1914525"/>
            <a:chOff x="665" y="1135"/>
            <a:chExt cx="1806" cy="1206"/>
          </a:xfrm>
        </p:grpSpPr>
        <p:pic>
          <p:nvPicPr>
            <p:cNvPr descr="124080" id="552" name="Google Shape;55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9"/>
            <p:cNvSpPr/>
            <p:nvPr/>
          </p:nvSpPr>
          <p:spPr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9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1796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 Iterated Graph Cuts</a:t>
            </a:r>
            <a:endParaRPr/>
          </a:p>
        </p:txBody>
      </p:sp>
      <p:sp>
        <p:nvSpPr>
          <p:cNvPr id="558" name="Google Shape;558;p9"/>
          <p:cNvSpPr/>
          <p:nvPr/>
        </p:nvSpPr>
        <p:spPr>
          <a:xfrm>
            <a:off x="3627439" y="4273551"/>
            <a:ext cx="3328987" cy="860425"/>
          </a:xfrm>
          <a:custGeom>
            <a:rect b="b" l="l" r="r" t="t"/>
            <a:pathLst>
              <a:path extrusionOk="0" h="21600" w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rgbClr val="FF99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9"/>
          <p:cNvSpPr/>
          <p:nvPr/>
        </p:nvSpPr>
        <p:spPr>
          <a:xfrm rot="10800000">
            <a:off x="3608389" y="4521201"/>
            <a:ext cx="3203575" cy="949325"/>
          </a:xfrm>
          <a:custGeom>
            <a:rect b="b" l="l" r="r" t="t"/>
            <a:pathLst>
              <a:path extrusionOk="0" h="21600" w="21600">
                <a:moveTo>
                  <a:pt x="14609" y="4649"/>
                </a:moveTo>
                <a:cubicBezTo>
                  <a:pt x="13465" y="3940"/>
                  <a:pt x="12146" y="3565"/>
                  <a:pt x="10800" y="3565"/>
                </a:cubicBezTo>
                <a:cubicBezTo>
                  <a:pt x="8069" y="3564"/>
                  <a:pt x="5571" y="5102"/>
                  <a:pt x="4341" y="7540"/>
                </a:cubicBezTo>
                <a:lnTo>
                  <a:pt x="1158" y="5933"/>
                </a:lnTo>
                <a:cubicBezTo>
                  <a:pt x="2994" y="2294"/>
                  <a:pt x="6723" y="-1"/>
                  <a:pt x="10800" y="0"/>
                </a:cubicBezTo>
                <a:cubicBezTo>
                  <a:pt x="12809" y="0"/>
                  <a:pt x="14778" y="560"/>
                  <a:pt x="16487" y="1618"/>
                </a:cubicBezTo>
                <a:lnTo>
                  <a:pt x="17908" y="-677"/>
                </a:lnTo>
                <a:lnTo>
                  <a:pt x="19359" y="5493"/>
                </a:lnTo>
                <a:lnTo>
                  <a:pt x="13188" y="6944"/>
                </a:lnTo>
                <a:lnTo>
                  <a:pt x="14609" y="4649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7373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"/>
          <p:cNvSpPr/>
          <p:nvPr/>
        </p:nvSpPr>
        <p:spPr>
          <a:xfrm>
            <a:off x="1816100" y="3175000"/>
            <a:ext cx="482600" cy="952500"/>
          </a:xfrm>
          <a:prstGeom prst="downArrow">
            <a:avLst>
              <a:gd fmla="val 50000" name="adj1"/>
              <a:gd fmla="val 49342" name="adj2"/>
            </a:avLst>
          </a:prstGeom>
          <a:solidFill>
            <a:srgbClr val="FF99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9"/>
          <p:cNvSpPr txBox="1"/>
          <p:nvPr/>
        </p:nvSpPr>
        <p:spPr>
          <a:xfrm>
            <a:off x="3746500" y="1760538"/>
            <a:ext cx="37909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Initialisation</a:t>
            </a:r>
            <a:endParaRPr/>
          </a:p>
        </p:txBody>
      </p:sp>
      <p:sp>
        <p:nvSpPr>
          <p:cNvPr id="562" name="Google Shape;562;p9"/>
          <p:cNvSpPr txBox="1"/>
          <p:nvPr/>
        </p:nvSpPr>
        <p:spPr>
          <a:xfrm>
            <a:off x="606425" y="4476751"/>
            <a:ext cx="3276600" cy="830263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Learn foreground color model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63" name="Google Shape;563;p9"/>
          <p:cNvSpPr txBox="1"/>
          <p:nvPr/>
        </p:nvSpPr>
        <p:spPr>
          <a:xfrm>
            <a:off x="6875464" y="4340225"/>
            <a:ext cx="2346325" cy="1200150"/>
          </a:xfrm>
          <a:prstGeom prst="rect">
            <a:avLst/>
          </a:prstGeom>
          <a:noFill/>
          <a:ln cap="flat" cmpd="sng" w="19050">
            <a:solidFill>
              <a:srgbClr val="F1AE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F1AE05"/>
                </a:solidFill>
                <a:latin typeface="Arial"/>
                <a:ea typeface="Arial"/>
                <a:cs typeface="Arial"/>
                <a:sym typeface="Arial"/>
              </a:rPr>
              <a:t>Graph cuts to infer the foreground</a:t>
            </a:r>
            <a:endParaRPr/>
          </a:p>
        </p:txBody>
      </p:sp>
      <p:sp>
        <p:nvSpPr>
          <p:cNvPr id="564" name="Google Shape;564;p9"/>
          <p:cNvSpPr txBox="1"/>
          <p:nvPr/>
        </p:nvSpPr>
        <p:spPr>
          <a:xfrm>
            <a:off x="1677988" y="1455739"/>
            <a:ext cx="550862" cy="13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8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?</a:t>
            </a:r>
            <a:endParaRPr/>
          </a:p>
        </p:txBody>
      </p:sp>
      <p:pic>
        <p:nvPicPr>
          <p:cNvPr descr="txp_fig" id="565" name="Google Shape;5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4" y="4264025"/>
            <a:ext cx="3100387" cy="477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66" name="Google Shape;5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889" y="4205289"/>
            <a:ext cx="3100387" cy="477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9"/>
          <p:cNvGrpSpPr/>
          <p:nvPr/>
        </p:nvGrpSpPr>
        <p:grpSpPr>
          <a:xfrm>
            <a:off x="381000" y="6440488"/>
            <a:ext cx="9144000" cy="417512"/>
            <a:chOff x="0" y="4057"/>
            <a:chExt cx="5760" cy="263"/>
          </a:xfrm>
        </p:grpSpPr>
        <p:pic>
          <p:nvPicPr>
            <p:cNvPr descr="MSRClogo" id="568" name="Google Shape;568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057"/>
              <a:ext cx="812" cy="2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9" name="Google Shape;569;p9"/>
            <p:cNvCxnSpPr/>
            <p:nvPr/>
          </p:nvCxnSpPr>
          <p:spPr>
            <a:xfrm>
              <a:off x="703" y="4065"/>
              <a:ext cx="5057" cy="0"/>
            </a:xfrm>
            <a:prstGeom prst="straightConnector1">
              <a:avLst/>
            </a:prstGeom>
            <a:noFill/>
            <a:ln cap="flat" cmpd="sng" w="34925">
              <a:solidFill>
                <a:srgbClr val="C8C8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0" name="Google Shape;570;p9"/>
            <p:cNvSpPr txBox="1"/>
            <p:nvPr/>
          </p:nvSpPr>
          <p:spPr>
            <a:xfrm>
              <a:off x="996" y="4108"/>
              <a:ext cx="4764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600" u="none" cap="none" strike="noStrike">
                  <a:solidFill>
                    <a:srgbClr val="B7B7FF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GrabCut – Interactive Foreground Extraction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		</a:t>
              </a:r>
              <a:r>
                <a:rPr b="0" i="0" lang="en-GB" sz="1600" u="none" cap="none" strike="noStrike">
                  <a:solidFill>
                    <a:srgbClr val="C8C8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b="0" i="0" lang="en-GB" sz="1600" u="none" cap="none" strike="noStrike">
                  <a:solidFill>
                    <a:srgbClr val="7979FF"/>
                  </a:solidFill>
                  <a:latin typeface="Arial"/>
                  <a:ea typeface="Arial"/>
                  <a:cs typeface="Arial"/>
                  <a:sym typeface="Arial"/>
                </a:rPr>
                <a:t>                    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35TGp_smile_light_ani">
  <a:themeElements>
    <a:clrScheme name="busine1_p 2">
      <a:dk1>
        <a:srgbClr val="000000"/>
      </a:dk1>
      <a:lt1>
        <a:srgbClr val="FFFFFF"/>
      </a:lt1>
      <a:dk2>
        <a:srgbClr val="1C4372"/>
      </a:dk2>
      <a:lt2>
        <a:srgbClr val="969696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9BBB59"/>
      </a:hlink>
      <a:folHlink>
        <a:srgbClr val="8064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574TGp_natural_light_an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2015-05-22T09:35:46Z</dcterms:created>
  <dc:creator>Window 8.1 Pro</dc:creator>
</cp:coreProperties>
</file>